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80"/>
  </p:notesMasterIdLst>
  <p:sldIdLst>
    <p:sldId id="293" r:id="rId2"/>
    <p:sldId id="294" r:id="rId3"/>
    <p:sldId id="316" r:id="rId4"/>
    <p:sldId id="380" r:id="rId5"/>
    <p:sldId id="381" r:id="rId6"/>
    <p:sldId id="614" r:id="rId7"/>
    <p:sldId id="387" r:id="rId8"/>
    <p:sldId id="382" r:id="rId9"/>
    <p:sldId id="534" r:id="rId10"/>
    <p:sldId id="524" r:id="rId11"/>
    <p:sldId id="535" r:id="rId12"/>
    <p:sldId id="536" r:id="rId13"/>
    <p:sldId id="552" r:id="rId14"/>
    <p:sldId id="383" r:id="rId15"/>
    <p:sldId id="384" r:id="rId16"/>
    <p:sldId id="553" r:id="rId17"/>
    <p:sldId id="385" r:id="rId18"/>
    <p:sldId id="530" r:id="rId19"/>
    <p:sldId id="473" r:id="rId20"/>
    <p:sldId id="518" r:id="rId21"/>
    <p:sldId id="259" r:id="rId22"/>
    <p:sldId id="576" r:id="rId23"/>
    <p:sldId id="260" r:id="rId24"/>
    <p:sldId id="557" r:id="rId25"/>
    <p:sldId id="477" r:id="rId26"/>
    <p:sldId id="558" r:id="rId27"/>
    <p:sldId id="556" r:id="rId28"/>
    <p:sldId id="612" r:id="rId29"/>
    <p:sldId id="520" r:id="rId30"/>
    <p:sldId id="559" r:id="rId31"/>
    <p:sldId id="413" r:id="rId32"/>
    <p:sldId id="526" r:id="rId33"/>
    <p:sldId id="548" r:id="rId34"/>
    <p:sldId id="549" r:id="rId35"/>
    <p:sldId id="281" r:id="rId36"/>
    <p:sldId id="282" r:id="rId37"/>
    <p:sldId id="577" r:id="rId38"/>
    <p:sldId id="481" r:id="rId39"/>
    <p:sldId id="566" r:id="rId40"/>
    <p:sldId id="572" r:id="rId41"/>
    <p:sldId id="601" r:id="rId42"/>
    <p:sldId id="606" r:id="rId43"/>
    <p:sldId id="262" r:id="rId44"/>
    <p:sldId id="561" r:id="rId45"/>
    <p:sldId id="270" r:id="rId46"/>
    <p:sldId id="567" r:id="rId47"/>
    <p:sldId id="591" r:id="rId48"/>
    <p:sldId id="568" r:id="rId49"/>
    <p:sldId id="515" r:id="rId50"/>
    <p:sldId id="531" r:id="rId51"/>
    <p:sldId id="321" r:id="rId52"/>
    <p:sldId id="608" r:id="rId53"/>
    <p:sldId id="297" r:id="rId54"/>
    <p:sldId id="322" r:id="rId55"/>
    <p:sldId id="609" r:id="rId56"/>
    <p:sldId id="537" r:id="rId57"/>
    <p:sldId id="528" r:id="rId58"/>
    <p:sldId id="263" r:id="rId59"/>
    <p:sldId id="522" r:id="rId60"/>
    <p:sldId id="596" r:id="rId61"/>
    <p:sldId id="579" r:id="rId62"/>
    <p:sldId id="570" r:id="rId63"/>
    <p:sldId id="571" r:id="rId64"/>
    <p:sldId id="610" r:id="rId65"/>
    <p:sldId id="580" r:id="rId66"/>
    <p:sldId id="279" r:id="rId67"/>
    <p:sldId id="581" r:id="rId68"/>
    <p:sldId id="563" r:id="rId69"/>
    <p:sldId id="603" r:id="rId70"/>
    <p:sldId id="280" r:id="rId71"/>
    <p:sldId id="540" r:id="rId72"/>
    <p:sldId id="288" r:id="rId73"/>
    <p:sldId id="562" r:id="rId74"/>
    <p:sldId id="541" r:id="rId75"/>
    <p:sldId id="585" r:id="rId76"/>
    <p:sldId id="514" r:id="rId77"/>
    <p:sldId id="538" r:id="rId78"/>
    <p:sldId id="613" r:id="rId79"/>
  </p:sldIdLst>
  <p:sldSz cx="9144000" cy="5143500" type="screen16x9"/>
  <p:notesSz cx="6858000" cy="9144000"/>
  <p:embeddedFontLst>
    <p:embeddedFont>
      <p:font typeface="Garamond" panose="02020404030301010803" pitchFamily="18" charset="0"/>
      <p:regular r:id="rId81"/>
      <p:bold r:id="rId82"/>
      <p:italic r:id="rId83"/>
    </p:embeddedFont>
    <p:embeddedFont>
      <p:font typeface="Georgia" panose="02040502050405020303" pitchFamily="18" charset="0"/>
      <p:regular r:id="rId84"/>
      <p:bold r:id="rId85"/>
      <p:italic r:id="rId86"/>
      <p:boldItalic r:id="rId87"/>
    </p:embeddedFont>
    <p:embeddedFont>
      <p:font typeface="Gill Sans MT" panose="020B0502020104020203" pitchFamily="34" charset="0"/>
      <p:regular r:id="rId88"/>
      <p:bold r:id="rId89"/>
      <p:italic r:id="rId90"/>
      <p:boldItalic r:id="rId91"/>
    </p:embeddedFont>
    <p:embeddedFont>
      <p:font typeface="Segoe UI" panose="020B0502040204020203" pitchFamily="34" charset="0"/>
      <p:regular r:id="rId92"/>
      <p:bold r:id="rId93"/>
      <p:italic r:id="rId94"/>
      <p:boldItalic r:id="rId95"/>
    </p:embeddedFont>
    <p:embeddedFont>
      <p:font typeface="Roboto" panose="020B0604020202020204" charset="0"/>
      <p:regular r:id="rId96"/>
      <p:bold r:id="rId97"/>
      <p:italic r:id="rId98"/>
      <p:boldItalic r:id="rId99"/>
    </p:embeddedFont>
    <p:embeddedFont>
      <p:font typeface="Calibri" panose="020F0502020204030204" pitchFamily="34" charset="0"/>
      <p:regular r:id="rId100"/>
      <p:bold r:id="rId101"/>
      <p:italic r:id="rId102"/>
      <p:boldItalic r:id="rId103"/>
    </p:embeddedFont>
    <p:embeddedFont>
      <p:font typeface="Tahoma" panose="020B0604030504040204" pitchFamily="34" charset="0"/>
      <p:regular r:id="rId104"/>
      <p:bold r:id="rId10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8" autoAdjust="0"/>
    <p:restoredTop sz="91090" autoAdjust="0"/>
  </p:normalViewPr>
  <p:slideViewPr>
    <p:cSldViewPr snapToGrid="0">
      <p:cViewPr varScale="1">
        <p:scale>
          <a:sx n="75" d="100"/>
          <a:sy n="75" d="100"/>
        </p:scale>
        <p:origin x="66" y="17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2.fntdata"/><Relationship Id="rId5" Type="http://schemas.openxmlformats.org/officeDocument/2006/relationships/slide" Target="slides/slide4.xml"/><Relationship Id="rId90" Type="http://schemas.openxmlformats.org/officeDocument/2006/relationships/font" Target="fonts/font10.fntdata"/><Relationship Id="rId95" Type="http://schemas.openxmlformats.org/officeDocument/2006/relationships/font" Target="fonts/font1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font" Target="fonts/font5.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3.fntdata"/><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font" Target="fonts/font19.fntdata"/><Relationship Id="rId101"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7.fntdata"/><Relationship Id="rId104" Type="http://schemas.openxmlformats.org/officeDocument/2006/relationships/font" Target="fonts/font2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0.fntdata"/><Relationship Id="rId105"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3.fntdata"/><Relationship Id="rId98" Type="http://schemas.openxmlformats.org/officeDocument/2006/relationships/font" Target="fonts/font1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3.fntdata"/><Relationship Id="rId88"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Column2</c:v>
                </c:pt>
              </c:strCache>
            </c:strRef>
          </c:tx>
          <c:spPr>
            <a:solidFill>
              <a:schemeClr val="accent5">
                <a:lumMod val="75000"/>
              </a:schemeClr>
            </a:solidFill>
            <a:ln>
              <a:noFill/>
            </a:ln>
            <a:effectLst/>
          </c:spPr>
          <c:invertIfNegative val="0"/>
          <c:cat>
            <c:strRef>
              <c:f>Sheet1!$A$2:$A$5</c:f>
              <c:strCache>
                <c:ptCount val="4"/>
                <c:pt idx="0">
                  <c:v>Dispensational Theology </c:v>
                </c:pt>
                <c:pt idx="1">
                  <c:v>Stewardship</c:v>
                </c:pt>
                <c:pt idx="2">
                  <c:v>Eco-justice</c:v>
                </c:pt>
                <c:pt idx="3">
                  <c:v>Creation Spirituality</c:v>
                </c:pt>
              </c:strCache>
            </c:strRef>
          </c:cat>
          <c:val>
            <c:numRef>
              <c:f>Sheet1!$B$2:$B$5</c:f>
              <c:numCache>
                <c:formatCode>General</c:formatCode>
                <c:ptCount val="4"/>
                <c:pt idx="0">
                  <c:v>7</c:v>
                </c:pt>
                <c:pt idx="1">
                  <c:v>75</c:v>
                </c:pt>
                <c:pt idx="2">
                  <c:v>11</c:v>
                </c:pt>
                <c:pt idx="3">
                  <c:v>21</c:v>
                </c:pt>
              </c:numCache>
            </c:numRef>
          </c:val>
          <c:extLst>
            <c:ext xmlns:c16="http://schemas.microsoft.com/office/drawing/2014/chart" uri="{C3380CC4-5D6E-409C-BE32-E72D297353CC}">
              <c16:uniqueId val="{00000000-3E9E-4348-8233-008914F72E05}"/>
            </c:ext>
          </c:extLst>
        </c:ser>
        <c:dLbls>
          <c:showLegendKey val="0"/>
          <c:showVal val="0"/>
          <c:showCatName val="0"/>
          <c:showSerName val="0"/>
          <c:showPercent val="0"/>
          <c:showBubbleSize val="0"/>
        </c:dLbls>
        <c:gapWidth val="124"/>
        <c:overlap val="-27"/>
        <c:axId val="981309536"/>
        <c:axId val="981308992"/>
      </c:barChart>
      <c:catAx>
        <c:axId val="98130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81308992"/>
        <c:crosses val="autoZero"/>
        <c:auto val="1"/>
        <c:lblAlgn val="ctr"/>
        <c:lblOffset val="100"/>
        <c:noMultiLvlLbl val="0"/>
      </c:catAx>
      <c:valAx>
        <c:axId val="981308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81309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58750" indent="0">
              <a:buNone/>
            </a:pPr>
            <a:r>
              <a:rPr lang="en-US" dirty="0"/>
              <a:t>Half of my job is</a:t>
            </a:r>
            <a:r>
              <a:rPr lang="en-US" baseline="0" dirty="0"/>
              <a:t> director of this organization, CSCS.  This is a joint effort of three Mennonite institutions – EMU, Goshen and MCC.  We are based out of EMU, but full partners with these other 2 institutions, which makes us a bit of a unique institution.  </a:t>
            </a:r>
          </a:p>
          <a:p>
            <a:pPr marL="158750" indent="0">
              <a:buNone/>
            </a:pPr>
            <a:endParaRPr lang="en-US" baseline="0" dirty="0"/>
          </a:p>
          <a:p>
            <a:pPr marL="158750" indent="0">
              <a:buNone/>
            </a:pPr>
            <a:r>
              <a:rPr lang="en-US" baseline="0" dirty="0"/>
              <a:t>Our mission statement is the following…</a:t>
            </a:r>
          </a:p>
          <a:p>
            <a:pPr marL="158750" indent="0">
              <a:buNone/>
            </a:pPr>
            <a:endParaRPr lang="en-US" baseline="0" dirty="0"/>
          </a:p>
          <a:p>
            <a:pPr marL="158750" indent="0">
              <a:buNone/>
            </a:pPr>
            <a:r>
              <a:rPr lang="en-US" baseline="0" dirty="0"/>
              <a:t>We’ve talked about some solutions, but what I want to point out from our </a:t>
            </a:r>
            <a:r>
              <a:rPr lang="en-US" baseline="0" dirty="0" err="1"/>
              <a:t>frontpage</a:t>
            </a:r>
            <a:r>
              <a:rPr lang="en-US" baseline="0" dirty="0"/>
              <a:t> here is the conversations part, which is really actually a solution.</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429FD03-A203-4F2D-ACC2-166D780C591F}" type="slidenum">
              <a:rPr lang="en-US" smtClean="0"/>
              <a:pPr/>
              <a:t>5</a:t>
            </a:fld>
            <a:endParaRPr lang="en-US"/>
          </a:p>
        </p:txBody>
      </p:sp>
    </p:spTree>
    <p:extLst>
      <p:ext uri="{BB962C8B-B14F-4D97-AF65-F5344CB8AC3E}">
        <p14:creationId xmlns:p14="http://schemas.microsoft.com/office/powerpoint/2010/main" val="2377735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bc23a801d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bc23a801d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9608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bc23a801d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bc23a801d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5300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bc23a801d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bc23a801d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059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bc23a801da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bc23a801da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7117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bd116a5520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bd116a5520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8504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bc23a801d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bc23a801d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1719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bc23a801d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bc23a801d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5719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bc23a801d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bc23a801d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5754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433b49446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433b49446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3896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bd116a5520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bd116a5520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8444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58750" indent="0">
              <a:buNone/>
            </a:pPr>
            <a:r>
              <a:rPr lang="en-US" dirty="0"/>
              <a:t>Half of my job is</a:t>
            </a:r>
            <a:r>
              <a:rPr lang="en-US" baseline="0" dirty="0"/>
              <a:t> director of this organization, CSCS.  This is a joint effort of three Mennonite institutions – EMU, Goshen and MCC.  We are based out of EMU, but full partners with these other 2 institutions, which makes us a bit of a unique institution.  </a:t>
            </a:r>
          </a:p>
          <a:p>
            <a:pPr marL="158750" indent="0">
              <a:buNone/>
            </a:pPr>
            <a:endParaRPr lang="en-US" baseline="0" dirty="0"/>
          </a:p>
          <a:p>
            <a:pPr marL="158750" indent="0">
              <a:buNone/>
            </a:pPr>
            <a:r>
              <a:rPr lang="en-US" baseline="0" dirty="0"/>
              <a:t>Our mission statement is the following…</a:t>
            </a:r>
          </a:p>
          <a:p>
            <a:pPr marL="158750" indent="0">
              <a:buNone/>
            </a:pPr>
            <a:endParaRPr lang="en-US" baseline="0" dirty="0"/>
          </a:p>
          <a:p>
            <a:pPr marL="158750" indent="0">
              <a:buNone/>
            </a:pPr>
            <a:r>
              <a:rPr lang="en-US" baseline="0" dirty="0"/>
              <a:t>We’ve talked about some solutions, but what I want to point out from our </a:t>
            </a:r>
            <a:r>
              <a:rPr lang="en-US" baseline="0" dirty="0" err="1"/>
              <a:t>frontpage</a:t>
            </a:r>
            <a:r>
              <a:rPr lang="en-US" baseline="0" dirty="0"/>
              <a:t> here is the conversations part, which is really actually a solution.</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429FD03-A203-4F2D-ACC2-166D780C591F}" type="slidenum">
              <a:rPr lang="en-US" smtClean="0"/>
              <a:pPr/>
              <a:t>6</a:t>
            </a:fld>
            <a:endParaRPr lang="en-US"/>
          </a:p>
        </p:txBody>
      </p:sp>
    </p:spTree>
    <p:extLst>
      <p:ext uri="{BB962C8B-B14F-4D97-AF65-F5344CB8AC3E}">
        <p14:creationId xmlns:p14="http://schemas.microsoft.com/office/powerpoint/2010/main" val="957441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33b49446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33b49446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0068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47607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bc23a801d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bc23a801d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21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bc23a801d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bc23a801d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626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bc23a801d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bc23a801d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2507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What motivates your concern about climate change? To take action on climate change?
https://www.polleverywhere.com/free_text_polls/UuOQCktvqTOc8x4c0pP0v</a:t>
            </a:r>
            <a:endParaRPr lang="en-US"/>
          </a:p>
        </p:txBody>
      </p:sp>
      <p:sp>
        <p:nvSpPr>
          <p:cNvPr id="4" name="TextBox 3"/>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78536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6cf02a3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6cf02a3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4771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bc23a801d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bc23a801d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7148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3264408"/>
            <a:ext cx="5101209" cy="929921"/>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2/25/2021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1905729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8095554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2945"/>
            <a:ext cx="973956" cy="373761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702945"/>
            <a:ext cx="4648867" cy="373761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2/25/2021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6060601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0" y="0"/>
            <a:ext cx="9144000" cy="512325"/>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311700" y="621927"/>
            <a:ext cx="8520600" cy="394695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sldNum" idx="12"/>
          </p:nvPr>
        </p:nvSpPr>
        <p:spPr>
          <a:xfrm>
            <a:off x="8472457" y="4663217"/>
            <a:ext cx="548700" cy="393525"/>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111417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2/25/2021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6769108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3264349"/>
            <a:ext cx="5101209" cy="94881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2/25/2021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4813882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1978533"/>
            <a:ext cx="3203828"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1978533"/>
            <a:ext cx="3202685"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2/25/2021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3318351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87577" y="2357438"/>
            <a:ext cx="3202686" cy="19475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2/25/2021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2711537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2/25/2021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9254477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2/25/2021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1391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2871"/>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2/25/2021</a:t>
            </a:fld>
            <a:endParaRPr lang="en-US" dirty="0"/>
          </a:p>
        </p:txBody>
      </p:sp>
      <p:sp>
        <p:nvSpPr>
          <p:cNvPr id="10" name="Footer Placeholder 9"/>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1349617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1682871"/>
            <a:ext cx="3371249" cy="85098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51435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2662439"/>
            <a:ext cx="2846070" cy="1645528"/>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2/25/2021</a:t>
            </a:fld>
            <a:endParaRPr lang="en-US" dirty="0"/>
          </a:p>
        </p:txBody>
      </p:sp>
      <p:sp>
        <p:nvSpPr>
          <p:cNvPr id="9" name="Footer Placeholder 8"/>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035860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723519"/>
            <a:ext cx="5797296" cy="8915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1978534"/>
            <a:ext cx="5797296" cy="232648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866072" y="4679112"/>
            <a:ext cx="2065310" cy="242976"/>
          </a:xfrm>
          <a:prstGeom prst="rect">
            <a:avLst/>
          </a:prstGeom>
        </p:spPr>
        <p:txBody>
          <a:bodyPr vert="horz" lIns="91440" tIns="45720" rIns="91440" bIns="45720" rtlCol="0" anchor="ctr"/>
          <a:lstStyle>
            <a:lvl1pPr algn="r">
              <a:defRPr sz="788">
                <a:solidFill>
                  <a:schemeClr val="tx1">
                    <a:alpha val="70000"/>
                  </a:schemeClr>
                </a:solidFill>
              </a:defRPr>
            </a:lvl1pPr>
          </a:lstStyle>
          <a:p>
            <a:fld id="{1160EA64-D806-43AC-9DF2-F8C432F32B4C}" type="datetimeFigureOut">
              <a:rPr lang="en-US" dirty="0"/>
              <a:t>2/25/2021</a:t>
            </a:fld>
            <a:endParaRPr lang="en-US" dirty="0"/>
          </a:p>
        </p:txBody>
      </p:sp>
      <p:sp>
        <p:nvSpPr>
          <p:cNvPr id="5" name="Footer Placeholder 4"/>
          <p:cNvSpPr>
            <a:spLocks noGrp="1"/>
          </p:cNvSpPr>
          <p:nvPr>
            <p:ph type="ftr" sz="quarter" idx="3"/>
          </p:nvPr>
        </p:nvSpPr>
        <p:spPr>
          <a:xfrm>
            <a:off x="1200150" y="4677156"/>
            <a:ext cx="4425892" cy="24003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069192" y="4663440"/>
            <a:ext cx="274320" cy="27432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794689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2.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s://drawdown.org/solutions/table-of-solution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s://drawdown.org/solutions/table-of-solution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3.jpe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emf"/><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emf"/><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4.emf"/><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gif"/><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2.jpe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video" Target="https://www.youtube.com/embed/uKfPbgPk1-0"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emf"/><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1.emf"/></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3.emf"/><Relationship Id="rId4" Type="http://schemas.openxmlformats.org/officeDocument/2006/relationships/image" Target="../media/image2.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jpe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0.png"/><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video" Target="https://www.youtube.com/embed/YmgBl34OJQo" TargetMode="External"/><Relationship Id="rId5" Type="http://schemas.openxmlformats.org/officeDocument/2006/relationships/image" Target="../media/image2.jpeg"/><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2.jpeg"/><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wmf"/><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C37829-8395-4F54-B3C2-A0D48CE22D33}"/>
              </a:ext>
            </a:extLst>
          </p:cNvPr>
          <p:cNvSpPr txBox="1"/>
          <p:nvPr/>
        </p:nvSpPr>
        <p:spPr>
          <a:xfrm>
            <a:off x="158298" y="299966"/>
            <a:ext cx="8363611" cy="507831"/>
          </a:xfrm>
          <a:prstGeom prst="rect">
            <a:avLst/>
          </a:prstGeom>
          <a:noFill/>
        </p:spPr>
        <p:txBody>
          <a:bodyPr wrap="square">
            <a:spAutoFit/>
          </a:bodyPr>
          <a:lstStyle/>
          <a:p>
            <a:r>
              <a:rPr lang="en-US" sz="2700" dirty="0">
                <a:solidFill>
                  <a:srgbClr val="009BD2"/>
                </a:solidFill>
                <a:latin typeface="Segoe UI" panose="020B0502040204020203" pitchFamily="34" charset="0"/>
                <a:cs typeface="Segoe UI" panose="020B0502040204020203" pitchFamily="34" charset="0"/>
              </a:rPr>
              <a:t>Right and Wrong in a Warming World</a:t>
            </a:r>
          </a:p>
        </p:txBody>
      </p:sp>
      <p:pic>
        <p:nvPicPr>
          <p:cNvPr id="3" name="Shape 9" descr="CSCS logo (color).png"/>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807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GN\Pictures\Kenya\2017\CC ConsAg\P10902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9214" y="534401"/>
            <a:ext cx="5755407" cy="4316556"/>
          </a:xfrm>
          <a:prstGeom prst="rect">
            <a:avLst/>
          </a:prstGeom>
          <a:noFill/>
          <a:ln w="28575">
            <a:solidFill>
              <a:schemeClr val="bg1"/>
            </a:solidFill>
          </a:ln>
        </p:spPr>
      </p:pic>
      <p:sp>
        <p:nvSpPr>
          <p:cNvPr id="5" name="TextBox 4">
            <a:extLst>
              <a:ext uri="{FF2B5EF4-FFF2-40B4-BE49-F238E27FC236}">
                <a16:creationId xmlns:a16="http://schemas.microsoft.com/office/drawing/2014/main" id="{6299451B-9CEA-4FDF-9344-F4DE51C6CEEB}"/>
              </a:ext>
            </a:extLst>
          </p:cNvPr>
          <p:cNvSpPr txBox="1"/>
          <p:nvPr/>
        </p:nvSpPr>
        <p:spPr>
          <a:xfrm>
            <a:off x="169087" y="78148"/>
            <a:ext cx="4777911" cy="461665"/>
          </a:xfrm>
          <a:prstGeom prst="rect">
            <a:avLst/>
          </a:prstGeom>
          <a:noFill/>
        </p:spPr>
        <p:txBody>
          <a:bodyPr wrap="none" rtlCol="0">
            <a:spAutoFit/>
          </a:bodyPr>
          <a:lstStyle/>
          <a:p>
            <a:r>
              <a:rPr lang="en-US" sz="2400" dirty="0"/>
              <a:t>It was about the reality of daily life…</a:t>
            </a:r>
          </a:p>
        </p:txBody>
      </p:sp>
      <p:pic>
        <p:nvPicPr>
          <p:cNvPr id="6" name="Shape 9" descr="CSCS logo (color).png">
            <a:extLst>
              <a:ext uri="{FF2B5EF4-FFF2-40B4-BE49-F238E27FC236}">
                <a16:creationId xmlns:a16="http://schemas.microsoft.com/office/drawing/2014/main" id="{F58D761C-94B2-40C5-B5A0-57EBAB0923C4}"/>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7" name="Rectangle 6">
            <a:extLst>
              <a:ext uri="{FF2B5EF4-FFF2-40B4-BE49-F238E27FC236}">
                <a16:creationId xmlns:a16="http://schemas.microsoft.com/office/drawing/2014/main" id="{EEC15E5F-C265-4943-9593-077C13A3F554}"/>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F9A26467-8190-46A5-BD6D-513D6E3F10C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519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1100556.JPG">
            <a:extLst>
              <a:ext uri="{FF2B5EF4-FFF2-40B4-BE49-F238E27FC236}">
                <a16:creationId xmlns:a16="http://schemas.microsoft.com/office/drawing/2014/main" id="{99E67FD8-A152-481A-BECA-D34C866DA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480" y="95781"/>
            <a:ext cx="6272939" cy="4704704"/>
          </a:xfrm>
          <a:prstGeom prst="rect">
            <a:avLst/>
          </a:prstGeom>
          <a:noFill/>
          <a:extLst>
            <a:ext uri="{909E8E84-426E-40DD-AFC4-6F175D3DCCD1}">
              <a14:hiddenFill xmlns:a14="http://schemas.microsoft.com/office/drawing/2010/main">
                <a:solidFill>
                  <a:srgbClr val="FFFFFF"/>
                </a:solidFill>
              </a14:hiddenFill>
            </a:ext>
          </a:extLst>
        </p:spPr>
      </p:pic>
      <p:pic>
        <p:nvPicPr>
          <p:cNvPr id="3" name="Shape 9" descr="CSCS logo (color).png">
            <a:extLst>
              <a:ext uri="{FF2B5EF4-FFF2-40B4-BE49-F238E27FC236}">
                <a16:creationId xmlns:a16="http://schemas.microsoft.com/office/drawing/2014/main" id="{4FF6D648-A3BD-4D8C-B9D9-6D72B0F20793}"/>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26842DA7-6799-4AF7-A911-8CF7A3503993}"/>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C2236628-AD2B-478A-AD46-FB169D57456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9814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1.bp.blogspot.com/-7UGCO0RlfLk/WBXeW6GLa-I/AAAAAAAADNk/8HUADE-XrXM2WV624yU80dhzVl1kVVl1QCLcB/s1600/P1070697.JPG">
            <a:extLst>
              <a:ext uri="{FF2B5EF4-FFF2-40B4-BE49-F238E27FC236}">
                <a16:creationId xmlns:a16="http://schemas.microsoft.com/office/drawing/2014/main" id="{B5C54CE6-D9EA-4A33-BAFB-40AAAFA7C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024" y="0"/>
            <a:ext cx="6312976" cy="4734732"/>
          </a:xfrm>
          <a:prstGeom prst="rect">
            <a:avLst/>
          </a:prstGeom>
          <a:noFill/>
          <a:extLst>
            <a:ext uri="{909E8E84-426E-40DD-AFC4-6F175D3DCCD1}">
              <a14:hiddenFill xmlns:a14="http://schemas.microsoft.com/office/drawing/2010/main">
                <a:solidFill>
                  <a:srgbClr val="FFFFFF"/>
                </a:solidFill>
              </a14:hiddenFill>
            </a:ext>
          </a:extLst>
        </p:spPr>
      </p:pic>
      <p:pic>
        <p:nvPicPr>
          <p:cNvPr id="3" name="Shape 9" descr="CSCS logo (color).png">
            <a:extLst>
              <a:ext uri="{FF2B5EF4-FFF2-40B4-BE49-F238E27FC236}">
                <a16:creationId xmlns:a16="http://schemas.microsoft.com/office/drawing/2014/main" id="{F6E5F284-0F56-40E2-9D66-2963D8720FAB}"/>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EF245F23-FFC8-41F3-8918-674057460AA6}"/>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7C404013-EF07-45D1-B1EB-42B6C1CA941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5317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lobal Footprint Network: &lt;a href=&quot;http://data.footprintnetwork.org/#/countryTrends?type=BCpc,EFCpc&amp;cn=231&quot;&gt;Country Trends, USA&lt;/a&gt;">
            <a:extLst>
              <a:ext uri="{FF2B5EF4-FFF2-40B4-BE49-F238E27FC236}">
                <a16:creationId xmlns:a16="http://schemas.microsoft.com/office/drawing/2014/main" id="{3A9D76F2-F2BA-4DC5-9701-893C647B1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4669" y="34570"/>
            <a:ext cx="5715000" cy="4619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99451B-9CEA-4FDF-9344-F4DE51C6CEEB}"/>
              </a:ext>
            </a:extLst>
          </p:cNvPr>
          <p:cNvSpPr txBox="1"/>
          <p:nvPr/>
        </p:nvSpPr>
        <p:spPr>
          <a:xfrm>
            <a:off x="169087" y="78148"/>
            <a:ext cx="2077813" cy="461665"/>
          </a:xfrm>
          <a:prstGeom prst="rect">
            <a:avLst/>
          </a:prstGeom>
          <a:noFill/>
        </p:spPr>
        <p:txBody>
          <a:bodyPr wrap="none" rtlCol="0">
            <a:spAutoFit/>
          </a:bodyPr>
          <a:lstStyle/>
          <a:p>
            <a:r>
              <a:rPr lang="en-US" sz="2400" dirty="0" smtClean="0"/>
              <a:t>The </a:t>
            </a:r>
            <a:r>
              <a:rPr lang="en-US" sz="2400" dirty="0"/>
              <a:t>injustice…</a:t>
            </a:r>
          </a:p>
        </p:txBody>
      </p:sp>
      <p:pic>
        <p:nvPicPr>
          <p:cNvPr id="6" name="Shape 9" descr="CSCS logo (color).png">
            <a:extLst>
              <a:ext uri="{FF2B5EF4-FFF2-40B4-BE49-F238E27FC236}">
                <a16:creationId xmlns:a16="http://schemas.microsoft.com/office/drawing/2014/main" id="{56CF423E-265D-4340-B507-87B57D7337FE}"/>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7" name="Rectangle 6">
            <a:extLst>
              <a:ext uri="{FF2B5EF4-FFF2-40B4-BE49-F238E27FC236}">
                <a16:creationId xmlns:a16="http://schemas.microsoft.com/office/drawing/2014/main" id="{9EE593AA-B55F-4F85-94A7-8D750996A8E9}"/>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C14C21D3-3A2F-4E2A-8E00-60176A13BB6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563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473457-189D-43B4-B83E-3DF55CC8746F}"/>
              </a:ext>
            </a:extLst>
          </p:cNvPr>
          <p:cNvSpPr txBox="1"/>
          <p:nvPr/>
        </p:nvSpPr>
        <p:spPr>
          <a:xfrm>
            <a:off x="471340" y="452486"/>
            <a:ext cx="7927942" cy="1938992"/>
          </a:xfrm>
          <a:prstGeom prst="rect">
            <a:avLst/>
          </a:prstGeom>
          <a:noFill/>
        </p:spPr>
        <p:txBody>
          <a:bodyPr wrap="square" rtlCol="0">
            <a:spAutoFit/>
          </a:bodyPr>
          <a:lstStyle/>
          <a:p>
            <a:r>
              <a:rPr lang="en-US" sz="2400" dirty="0"/>
              <a:t>1. What are some components of moral or theological arguments about climate change?</a:t>
            </a:r>
          </a:p>
          <a:p>
            <a:endParaRPr lang="en-US" sz="2400" dirty="0"/>
          </a:p>
          <a:p>
            <a:r>
              <a:rPr lang="en-US" sz="2400" dirty="0"/>
              <a:t>2. What’s the importance of a moral or theological argument?  </a:t>
            </a:r>
            <a:r>
              <a:rPr lang="en-US" sz="2400" i="1" dirty="0"/>
              <a:t>(If there is such an argument, does it make a difference?)</a:t>
            </a:r>
          </a:p>
        </p:txBody>
      </p:sp>
      <p:pic>
        <p:nvPicPr>
          <p:cNvPr id="4" name="Shape 9" descr="CSCS logo (color).png">
            <a:extLst>
              <a:ext uri="{FF2B5EF4-FFF2-40B4-BE49-F238E27FC236}">
                <a16:creationId xmlns:a16="http://schemas.microsoft.com/office/drawing/2014/main" id="{4BFE05A7-9EF5-42E2-910B-9ADCFD114791}"/>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018D4E4D-8C9E-4477-AAEA-7132FBDE03F9}"/>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C1FBF849-EA91-4D8A-9DE7-954B735E63D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1081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46C0AB-0C32-4049-80DC-208E11E50C85}"/>
              </a:ext>
            </a:extLst>
          </p:cNvPr>
          <p:cNvSpPr txBox="1"/>
          <p:nvPr/>
        </p:nvSpPr>
        <p:spPr>
          <a:xfrm>
            <a:off x="271021" y="187876"/>
            <a:ext cx="5698996" cy="461665"/>
          </a:xfrm>
          <a:prstGeom prst="rect">
            <a:avLst/>
          </a:prstGeom>
          <a:noFill/>
        </p:spPr>
        <p:txBody>
          <a:bodyPr wrap="none" rtlCol="0">
            <a:spAutoFit/>
          </a:bodyPr>
          <a:lstStyle/>
          <a:p>
            <a:r>
              <a:rPr lang="en-US" sz="2400" dirty="0"/>
              <a:t>But first…clear the air about climate change</a:t>
            </a:r>
          </a:p>
        </p:txBody>
      </p:sp>
      <p:pic>
        <p:nvPicPr>
          <p:cNvPr id="5" name="Picture 4">
            <a:extLst>
              <a:ext uri="{FF2B5EF4-FFF2-40B4-BE49-F238E27FC236}">
                <a16:creationId xmlns:a16="http://schemas.microsoft.com/office/drawing/2014/main" id="{93F16DA9-2554-4AD2-9793-01B3EDDC4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0135" y="649541"/>
            <a:ext cx="5301205" cy="2251276"/>
          </a:xfrm>
          <a:prstGeom prst="rect">
            <a:avLst/>
          </a:prstGeom>
        </p:spPr>
      </p:pic>
      <p:sp>
        <p:nvSpPr>
          <p:cNvPr id="3" name="Google Shape;68;p15">
            <a:extLst>
              <a:ext uri="{FF2B5EF4-FFF2-40B4-BE49-F238E27FC236}">
                <a16:creationId xmlns:a16="http://schemas.microsoft.com/office/drawing/2014/main" id="{5112DAA7-E0B9-4ECC-9CB9-5AB50DBDF5E6}"/>
              </a:ext>
            </a:extLst>
          </p:cNvPr>
          <p:cNvSpPr txBox="1"/>
          <p:nvPr/>
        </p:nvSpPr>
        <p:spPr>
          <a:xfrm>
            <a:off x="991720" y="733028"/>
            <a:ext cx="3691046"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dirty="0"/>
              <a:t>It is happening</a:t>
            </a:r>
            <a:endParaRPr sz="2000" dirty="0"/>
          </a:p>
          <a:p>
            <a:pPr marL="0" lvl="0" indent="0" algn="l" rtl="0">
              <a:spcBef>
                <a:spcPts val="0"/>
              </a:spcBef>
              <a:spcAft>
                <a:spcPts val="0"/>
              </a:spcAft>
              <a:buNone/>
            </a:pPr>
            <a:r>
              <a:rPr lang="en" sz="2000" dirty="0"/>
              <a:t>It is us</a:t>
            </a:r>
            <a:endParaRPr sz="2000" dirty="0"/>
          </a:p>
          <a:p>
            <a:pPr marL="0" lvl="0" indent="0" algn="l" rtl="0">
              <a:spcBef>
                <a:spcPts val="0"/>
              </a:spcBef>
              <a:spcAft>
                <a:spcPts val="0"/>
              </a:spcAft>
              <a:buNone/>
            </a:pPr>
            <a:r>
              <a:rPr lang="en" sz="2000" dirty="0">
                <a:solidFill>
                  <a:srgbClr val="C00000"/>
                </a:solidFill>
              </a:rPr>
              <a:t>It is bad</a:t>
            </a:r>
            <a:endParaRPr sz="2000" dirty="0">
              <a:solidFill>
                <a:srgbClr val="C00000"/>
              </a:solidFill>
            </a:endParaRPr>
          </a:p>
        </p:txBody>
      </p:sp>
      <p:pic>
        <p:nvPicPr>
          <p:cNvPr id="4" name="Google Shape;78;p17">
            <a:extLst>
              <a:ext uri="{FF2B5EF4-FFF2-40B4-BE49-F238E27FC236}">
                <a16:creationId xmlns:a16="http://schemas.microsoft.com/office/drawing/2014/main" id="{1F16AE42-005A-4134-8183-C6A98B6B0185}"/>
              </a:ext>
            </a:extLst>
          </p:cNvPr>
          <p:cNvPicPr preferRelativeResize="0"/>
          <p:nvPr/>
        </p:nvPicPr>
        <p:blipFill rotWithShape="1">
          <a:blip r:embed="rId3">
            <a:alphaModFix/>
            <a:extLst>
              <a:ext uri="{28A0092B-C50C-407E-A947-70E740481C1C}">
                <a14:useLocalDpi xmlns:a14="http://schemas.microsoft.com/office/drawing/2010/main" val="0"/>
              </a:ext>
            </a:extLst>
          </a:blip>
          <a:srcRect l="21718"/>
          <a:stretch/>
        </p:blipFill>
        <p:spPr>
          <a:xfrm>
            <a:off x="407" y="2139538"/>
            <a:ext cx="4468428" cy="3332988"/>
          </a:xfrm>
          <a:prstGeom prst="rect">
            <a:avLst/>
          </a:prstGeom>
          <a:noFill/>
          <a:ln>
            <a:noFill/>
          </a:ln>
        </p:spPr>
      </p:pic>
      <p:pic>
        <p:nvPicPr>
          <p:cNvPr id="6" name="Shape 9" descr="CSCS logo (color).png">
            <a:extLst>
              <a:ext uri="{FF2B5EF4-FFF2-40B4-BE49-F238E27FC236}">
                <a16:creationId xmlns:a16="http://schemas.microsoft.com/office/drawing/2014/main" id="{6E863CDA-4D6A-4E46-9B85-C615F882BD2F}"/>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7" name="Rectangle 6">
            <a:extLst>
              <a:ext uri="{FF2B5EF4-FFF2-40B4-BE49-F238E27FC236}">
                <a16:creationId xmlns:a16="http://schemas.microsoft.com/office/drawing/2014/main" id="{71D1F9BB-BBDB-490C-8968-719DEFCF8416}"/>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36A2D64C-6D99-409A-A121-D7EF010FD53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3588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882FDF-7946-411B-8CD4-834D5A94C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003" y="983554"/>
            <a:ext cx="7299975" cy="4866651"/>
          </a:xfrm>
          <a:prstGeom prst="rect">
            <a:avLst/>
          </a:prstGeom>
        </p:spPr>
      </p:pic>
      <p:pic>
        <p:nvPicPr>
          <p:cNvPr id="3" name="Picture 2">
            <a:extLst>
              <a:ext uri="{FF2B5EF4-FFF2-40B4-BE49-F238E27FC236}">
                <a16:creationId xmlns:a16="http://schemas.microsoft.com/office/drawing/2014/main" id="{46A2BAD3-F848-41E9-9675-97A448885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52081" cy="1053296"/>
          </a:xfrm>
          <a:prstGeom prst="rect">
            <a:avLst/>
          </a:prstGeom>
        </p:spPr>
      </p:pic>
      <p:pic>
        <p:nvPicPr>
          <p:cNvPr id="5" name="Shape 9" descr="CSCS logo (color).png">
            <a:extLst>
              <a:ext uri="{FF2B5EF4-FFF2-40B4-BE49-F238E27FC236}">
                <a16:creationId xmlns:a16="http://schemas.microsoft.com/office/drawing/2014/main" id="{4C1CED80-8ABA-4A34-A9F2-749EB3321F45}"/>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6" name="Rectangle 5">
            <a:extLst>
              <a:ext uri="{FF2B5EF4-FFF2-40B4-BE49-F238E27FC236}">
                <a16:creationId xmlns:a16="http://schemas.microsoft.com/office/drawing/2014/main" id="{0826134D-1B02-4BCD-B003-AB8999DCABB4}"/>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AB4F22A9-C0A2-45FB-A8D1-5CCA46C52FA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2960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46C0AB-0C32-4049-80DC-208E11E50C85}"/>
              </a:ext>
            </a:extLst>
          </p:cNvPr>
          <p:cNvSpPr txBox="1"/>
          <p:nvPr/>
        </p:nvSpPr>
        <p:spPr>
          <a:xfrm>
            <a:off x="499621" y="471340"/>
            <a:ext cx="5698996" cy="461665"/>
          </a:xfrm>
          <a:prstGeom prst="rect">
            <a:avLst/>
          </a:prstGeom>
          <a:noFill/>
        </p:spPr>
        <p:txBody>
          <a:bodyPr wrap="none" rtlCol="0">
            <a:spAutoFit/>
          </a:bodyPr>
          <a:lstStyle/>
          <a:p>
            <a:r>
              <a:rPr lang="en-US" sz="2400" dirty="0"/>
              <a:t>But first…clear the air about climate change</a:t>
            </a:r>
          </a:p>
        </p:txBody>
      </p:sp>
      <p:sp>
        <p:nvSpPr>
          <p:cNvPr id="3" name="Google Shape;68;p15">
            <a:extLst>
              <a:ext uri="{FF2B5EF4-FFF2-40B4-BE49-F238E27FC236}">
                <a16:creationId xmlns:a16="http://schemas.microsoft.com/office/drawing/2014/main" id="{5112DAA7-E0B9-4ECC-9CB9-5AB50DBDF5E6}"/>
              </a:ext>
            </a:extLst>
          </p:cNvPr>
          <p:cNvSpPr txBox="1"/>
          <p:nvPr/>
        </p:nvSpPr>
        <p:spPr>
          <a:xfrm>
            <a:off x="1220320" y="1016492"/>
            <a:ext cx="3691046"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dirty="0"/>
              <a:t>It is happening</a:t>
            </a:r>
            <a:endParaRPr sz="2000" dirty="0"/>
          </a:p>
          <a:p>
            <a:pPr marL="0" lvl="0" indent="0" algn="l" rtl="0">
              <a:spcBef>
                <a:spcPts val="0"/>
              </a:spcBef>
              <a:spcAft>
                <a:spcPts val="0"/>
              </a:spcAft>
              <a:buNone/>
            </a:pPr>
            <a:r>
              <a:rPr lang="en" sz="2000" dirty="0"/>
              <a:t>It is us</a:t>
            </a:r>
            <a:endParaRPr sz="2000" dirty="0"/>
          </a:p>
          <a:p>
            <a:pPr marL="0" lvl="0" indent="0" algn="l" rtl="0">
              <a:spcBef>
                <a:spcPts val="0"/>
              </a:spcBef>
              <a:spcAft>
                <a:spcPts val="0"/>
              </a:spcAft>
              <a:buNone/>
            </a:pPr>
            <a:r>
              <a:rPr lang="en" sz="2000" dirty="0"/>
              <a:t>It is bad</a:t>
            </a:r>
            <a:endParaRPr sz="2000" dirty="0"/>
          </a:p>
          <a:p>
            <a:pPr marL="0" lvl="0" indent="0" algn="l" rtl="0">
              <a:spcBef>
                <a:spcPts val="0"/>
              </a:spcBef>
              <a:spcAft>
                <a:spcPts val="0"/>
              </a:spcAft>
              <a:buNone/>
            </a:pPr>
            <a:r>
              <a:rPr lang="en" sz="2000" dirty="0">
                <a:solidFill>
                  <a:srgbClr val="00B050"/>
                </a:solidFill>
              </a:rPr>
              <a:t>We </a:t>
            </a:r>
            <a:r>
              <a:rPr lang="en-US" sz="2000" dirty="0">
                <a:solidFill>
                  <a:srgbClr val="00B050"/>
                </a:solidFill>
              </a:rPr>
              <a:t>care about it</a:t>
            </a:r>
            <a:endParaRPr sz="2000" dirty="0">
              <a:solidFill>
                <a:srgbClr val="00B050"/>
              </a:solidFill>
            </a:endParaRPr>
          </a:p>
        </p:txBody>
      </p:sp>
      <p:pic>
        <p:nvPicPr>
          <p:cNvPr id="5" name="Google Shape;73;p16">
            <a:extLst>
              <a:ext uri="{FF2B5EF4-FFF2-40B4-BE49-F238E27FC236}">
                <a16:creationId xmlns:a16="http://schemas.microsoft.com/office/drawing/2014/main" id="{ACBEB4BF-3274-474F-9C2B-26E6BC6C4CC5}"/>
              </a:ext>
            </a:extLst>
          </p:cNvPr>
          <p:cNvPicPr preferRelativeResize="0"/>
          <p:nvPr/>
        </p:nvPicPr>
        <p:blipFill rotWithShape="1">
          <a:blip r:embed="rId2">
            <a:alphaModFix/>
            <a:extLst>
              <a:ext uri="{28A0092B-C50C-407E-A947-70E740481C1C}">
                <a14:useLocalDpi xmlns:a14="http://schemas.microsoft.com/office/drawing/2010/main" val="0"/>
              </a:ext>
            </a:extLst>
          </a:blip>
          <a:srcRect l="22220"/>
          <a:stretch/>
        </p:blipFill>
        <p:spPr>
          <a:xfrm>
            <a:off x="4132789" y="1129558"/>
            <a:ext cx="4389120" cy="3608441"/>
          </a:xfrm>
          <a:prstGeom prst="rect">
            <a:avLst/>
          </a:prstGeom>
          <a:noFill/>
          <a:ln>
            <a:noFill/>
          </a:ln>
        </p:spPr>
      </p:pic>
      <p:pic>
        <p:nvPicPr>
          <p:cNvPr id="6" name="Shape 9" descr="CSCS logo (color).png">
            <a:extLst>
              <a:ext uri="{FF2B5EF4-FFF2-40B4-BE49-F238E27FC236}">
                <a16:creationId xmlns:a16="http://schemas.microsoft.com/office/drawing/2014/main" id="{BA1EDB71-4097-4230-AD3F-26983DB24332}"/>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7" name="Rectangle 6">
            <a:extLst>
              <a:ext uri="{FF2B5EF4-FFF2-40B4-BE49-F238E27FC236}">
                <a16:creationId xmlns:a16="http://schemas.microsoft.com/office/drawing/2014/main" id="{0B52ED56-05CE-4A95-9FBC-9EA3C3532148}"/>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D870C21B-0D0F-4E12-B123-7C31D47DF25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8F2885F-93A4-4B6C-AB40-1AED5B07A3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2789" y="2275224"/>
            <a:ext cx="4248464" cy="2868275"/>
          </a:xfrm>
          <a:prstGeom prst="rect">
            <a:avLst/>
          </a:prstGeom>
        </p:spPr>
      </p:pic>
    </p:spTree>
    <p:extLst>
      <p:ext uri="{BB962C8B-B14F-4D97-AF65-F5344CB8AC3E}">
        <p14:creationId xmlns:p14="http://schemas.microsoft.com/office/powerpoint/2010/main" val="38923356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5" name="Shape 175"/>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858506" y="1915131"/>
            <a:ext cx="1085681" cy="1665963"/>
          </a:xfrm>
          <a:prstGeom prst="rect">
            <a:avLst/>
          </a:prstGeom>
          <a:noFill/>
          <a:ln>
            <a:noFill/>
          </a:ln>
        </p:spPr>
      </p:pic>
      <p:sp>
        <p:nvSpPr>
          <p:cNvPr id="177" name="Shape 177"/>
          <p:cNvSpPr txBox="1"/>
          <p:nvPr/>
        </p:nvSpPr>
        <p:spPr>
          <a:xfrm>
            <a:off x="5263511" y="1734315"/>
            <a:ext cx="1406025" cy="791775"/>
          </a:xfrm>
          <a:prstGeom prst="rect">
            <a:avLst/>
          </a:prstGeom>
          <a:solidFill>
            <a:srgbClr val="0B5394"/>
          </a:solidFill>
          <a:ln>
            <a:noFill/>
          </a:ln>
        </p:spPr>
        <p:txBody>
          <a:bodyPr lIns="68569" tIns="68569" rIns="68569" bIns="68569" anchor="ctr" anchorCtr="0">
            <a:noAutofit/>
          </a:bodyPr>
          <a:lstStyle/>
          <a:p>
            <a:pPr algn="ctr"/>
            <a:r>
              <a:rPr lang="en" sz="4500" dirty="0">
                <a:solidFill>
                  <a:srgbClr val="FFFFFF"/>
                </a:solidFill>
                <a:latin typeface="Helvetica Neue"/>
                <a:ea typeface="Helvetica Neue"/>
                <a:cs typeface="Helvetica Neue"/>
                <a:sym typeface="Helvetica Neue"/>
              </a:rPr>
              <a:t>72</a:t>
            </a:r>
            <a:r>
              <a:rPr lang="en" sz="2250" dirty="0">
                <a:solidFill>
                  <a:srgbClr val="FFFFFF"/>
                </a:solidFill>
                <a:latin typeface="Helvetica Neue"/>
                <a:ea typeface="Helvetica Neue"/>
                <a:cs typeface="Helvetica Neue"/>
                <a:sym typeface="Helvetica Neue"/>
              </a:rPr>
              <a:t>%</a:t>
            </a:r>
          </a:p>
        </p:txBody>
      </p:sp>
      <p:sp>
        <p:nvSpPr>
          <p:cNvPr id="2" name="TextBox 1">
            <a:extLst>
              <a:ext uri="{FF2B5EF4-FFF2-40B4-BE49-F238E27FC236}">
                <a16:creationId xmlns:a16="http://schemas.microsoft.com/office/drawing/2014/main" id="{0CC08A80-1D5F-4071-9B85-E6675D61DD38}"/>
              </a:ext>
            </a:extLst>
          </p:cNvPr>
          <p:cNvSpPr txBox="1"/>
          <p:nvPr/>
        </p:nvSpPr>
        <p:spPr>
          <a:xfrm>
            <a:off x="393192" y="338328"/>
            <a:ext cx="5542799" cy="461665"/>
          </a:xfrm>
          <a:prstGeom prst="rect">
            <a:avLst/>
          </a:prstGeom>
          <a:noFill/>
        </p:spPr>
        <p:txBody>
          <a:bodyPr wrap="none" rtlCol="0">
            <a:spAutoFit/>
          </a:bodyPr>
          <a:lstStyle/>
          <a:p>
            <a:r>
              <a:rPr lang="en-US" sz="2400" dirty="0"/>
              <a:t>2017 :  A survey of </a:t>
            </a:r>
            <a:r>
              <a:rPr lang="en-US" sz="2400" dirty="0" err="1"/>
              <a:t>of</a:t>
            </a:r>
            <a:r>
              <a:rPr lang="en-US" sz="2400" dirty="0"/>
              <a:t> MCUSA constituents</a:t>
            </a:r>
          </a:p>
        </p:txBody>
      </p:sp>
      <p:pic>
        <p:nvPicPr>
          <p:cNvPr id="8" name="Shape 9" descr="CSCS logo (color).png">
            <a:extLst>
              <a:ext uri="{FF2B5EF4-FFF2-40B4-BE49-F238E27FC236}">
                <a16:creationId xmlns:a16="http://schemas.microsoft.com/office/drawing/2014/main" id="{6655C328-B153-4C40-9097-B26FC6C53993}"/>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9" name="Rectangle 8">
            <a:extLst>
              <a:ext uri="{FF2B5EF4-FFF2-40B4-BE49-F238E27FC236}">
                <a16:creationId xmlns:a16="http://schemas.microsoft.com/office/drawing/2014/main" id="{C4187B22-98F8-4960-A907-10CD4CA41790}"/>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C0CDBE9F-9E68-4ABD-9CEB-3AAA2F37352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 name="Shape 175">
            <a:extLst>
              <a:ext uri="{FF2B5EF4-FFF2-40B4-BE49-F238E27FC236}">
                <a16:creationId xmlns:a16="http://schemas.microsoft.com/office/drawing/2014/main" id="{B6D6D9DA-C0E3-4186-8320-F820B0CA95F0}"/>
              </a:ext>
            </a:extLst>
          </p:cNvPr>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a:off x="4151204" y="1667223"/>
            <a:ext cx="847800" cy="1910023"/>
          </a:xfrm>
          <a:prstGeom prst="rect">
            <a:avLst/>
          </a:prstGeom>
          <a:noFill/>
          <a:ln>
            <a:noFill/>
          </a:ln>
        </p:spPr>
      </p:pic>
      <p:pic>
        <p:nvPicPr>
          <p:cNvPr id="12" name="Shape 175">
            <a:extLst>
              <a:ext uri="{FF2B5EF4-FFF2-40B4-BE49-F238E27FC236}">
                <a16:creationId xmlns:a16="http://schemas.microsoft.com/office/drawing/2014/main" id="{B9218E3D-740D-453A-8D78-260EC1EE7575}"/>
              </a:ext>
            </a:extLst>
          </p:cNvPr>
          <p:cNvPicPr preferRelativeResize="0"/>
          <p:nvPr/>
        </p:nvPicPr>
        <p:blipFill rotWithShape="1">
          <a:blip r:embed="rId7">
            <a:alphaModFix/>
            <a:extLst>
              <a:ext uri="{28A0092B-C50C-407E-A947-70E740481C1C}">
                <a14:useLocalDpi xmlns:a14="http://schemas.microsoft.com/office/drawing/2010/main" val="0"/>
              </a:ext>
            </a:extLst>
          </a:blip>
          <a:srcRect/>
          <a:stretch/>
        </p:blipFill>
        <p:spPr>
          <a:xfrm>
            <a:off x="224726" y="1240032"/>
            <a:ext cx="8088978" cy="393524"/>
          </a:xfrm>
          <a:prstGeom prst="rect">
            <a:avLst/>
          </a:prstGeom>
          <a:noFill/>
          <a:ln>
            <a:noFill/>
          </a:ln>
        </p:spPr>
      </p:pic>
      <p:sp>
        <p:nvSpPr>
          <p:cNvPr id="176" name="Shape 176"/>
          <p:cNvSpPr/>
          <p:nvPr/>
        </p:nvSpPr>
        <p:spPr>
          <a:xfrm>
            <a:off x="4151204" y="1818520"/>
            <a:ext cx="847800" cy="561375"/>
          </a:xfrm>
          <a:prstGeom prst="roundRect">
            <a:avLst>
              <a:gd name="adj" fmla="val 10636"/>
            </a:avLst>
          </a:prstGeom>
          <a:noFill/>
          <a:ln w="38100" cap="flat" cmpd="sng">
            <a:solidFill>
              <a:srgbClr val="0057B8"/>
            </a:solidFill>
            <a:prstDash val="solid"/>
            <a:round/>
            <a:headEnd type="none" w="med" len="med"/>
            <a:tailEnd type="none" w="med" len="med"/>
          </a:ln>
        </p:spPr>
        <p:txBody>
          <a:bodyPr lIns="68569" tIns="68569" rIns="68569" bIns="68569" anchor="ctr" anchorCtr="0">
            <a:noAutofit/>
          </a:bodyPr>
          <a:lstStyle/>
          <a:p>
            <a:endParaRPr sz="1350"/>
          </a:p>
        </p:txBody>
      </p:sp>
    </p:spTree>
    <p:extLst>
      <p:ext uri="{BB962C8B-B14F-4D97-AF65-F5344CB8AC3E}">
        <p14:creationId xmlns:p14="http://schemas.microsoft.com/office/powerpoint/2010/main" val="39484150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0094" y="335030"/>
            <a:ext cx="5796780" cy="461665"/>
          </a:xfrm>
          <a:prstGeom prst="rect">
            <a:avLst/>
          </a:prstGeom>
        </p:spPr>
        <p:txBody>
          <a:bodyPr wrap="none">
            <a:spAutoFit/>
          </a:bodyPr>
          <a:lstStyle/>
          <a:p>
            <a:r>
              <a:rPr lang="en-US" sz="2400" dirty="0">
                <a:solidFill>
                  <a:srgbClr val="009BD2"/>
                </a:solidFill>
                <a:latin typeface="Segoe UI" panose="020B0502040204020203" pitchFamily="34" charset="0"/>
                <a:cs typeface="Segoe UI" panose="020B0502040204020203" pitchFamily="34" charset="0"/>
              </a:rPr>
              <a:t>knowledge, </a:t>
            </a:r>
            <a:r>
              <a:rPr lang="en-US" sz="2400" b="1" dirty="0">
                <a:solidFill>
                  <a:srgbClr val="009BD2"/>
                </a:solidFill>
                <a:latin typeface="Segoe UI" panose="020B0502040204020203" pitchFamily="34" charset="0"/>
                <a:cs typeface="Segoe UI" panose="020B0502040204020203" pitchFamily="34" charset="0"/>
              </a:rPr>
              <a:t>attitudes</a:t>
            </a:r>
            <a:r>
              <a:rPr lang="en-US" sz="2400" dirty="0">
                <a:solidFill>
                  <a:srgbClr val="009BD2"/>
                </a:solidFill>
                <a:latin typeface="Segoe UI" panose="020B0502040204020203" pitchFamily="34" charset="0"/>
                <a:cs typeface="Segoe UI" panose="020B0502040204020203" pitchFamily="34" charset="0"/>
              </a:rPr>
              <a:t>, practice (behavior)</a:t>
            </a:r>
          </a:p>
        </p:txBody>
      </p:sp>
      <p:grpSp>
        <p:nvGrpSpPr>
          <p:cNvPr id="4" name="Group 3">
            <a:extLst>
              <a:ext uri="{FF2B5EF4-FFF2-40B4-BE49-F238E27FC236}">
                <a16:creationId xmlns:a16="http://schemas.microsoft.com/office/drawing/2014/main" id="{CA9CC62D-052C-4C0D-BFAA-7D455C0294D0}"/>
              </a:ext>
            </a:extLst>
          </p:cNvPr>
          <p:cNvGrpSpPr/>
          <p:nvPr/>
        </p:nvGrpSpPr>
        <p:grpSpPr>
          <a:xfrm>
            <a:off x="158297" y="1"/>
            <a:ext cx="8985702" cy="5143500"/>
            <a:chOff x="211063" y="1"/>
            <a:chExt cx="11980936" cy="6858000"/>
          </a:xfrm>
        </p:grpSpPr>
        <p:pic>
          <p:nvPicPr>
            <p:cNvPr id="5" name="Shape 9" descr="CSCS logo (color).png">
              <a:extLst>
                <a:ext uri="{FF2B5EF4-FFF2-40B4-BE49-F238E27FC236}">
                  <a16:creationId xmlns:a16="http://schemas.microsoft.com/office/drawing/2014/main" id="{FE0D3417-F293-43B6-A733-9ADC35924CAF}"/>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211063" y="6205592"/>
              <a:ext cx="1904519" cy="524699"/>
            </a:xfrm>
            <a:prstGeom prst="rect">
              <a:avLst/>
            </a:prstGeom>
            <a:noFill/>
            <a:ln>
              <a:noFill/>
            </a:ln>
          </p:spPr>
        </p:pic>
        <p:sp>
          <p:nvSpPr>
            <p:cNvPr id="6" name="Rectangle 5">
              <a:extLst>
                <a:ext uri="{FF2B5EF4-FFF2-40B4-BE49-F238E27FC236}">
                  <a16:creationId xmlns:a16="http://schemas.microsoft.com/office/drawing/2014/main" id="{21ECAE8A-1AF4-4AD1-B6E1-22E6A2E5D3ED}"/>
                </a:ext>
              </a:extLst>
            </p:cNvPr>
            <p:cNvSpPr/>
            <p:nvPr/>
          </p:nvSpPr>
          <p:spPr>
            <a:xfrm>
              <a:off x="2266655" y="6579402"/>
              <a:ext cx="9095889" cy="1508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EEF9CFA8-2097-49B6-8E32-D31AC245D8D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48452" y="1"/>
              <a:ext cx="643547" cy="685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p:cNvPicPr>
            <a:picLocks noChangeAspect="1"/>
          </p:cNvPicPr>
          <p:nvPr/>
        </p:nvPicPr>
        <p:blipFill rotWithShape="1">
          <a:blip r:embed="rId4" cstate="email">
            <a:extLst>
              <a:ext uri="{28A0092B-C50C-407E-A947-70E740481C1C}">
                <a14:useLocalDpi xmlns:a14="http://schemas.microsoft.com/office/drawing/2010/main" val="0"/>
              </a:ext>
            </a:extLst>
          </a:blip>
          <a:srcRect b="13914"/>
          <a:stretch/>
        </p:blipFill>
        <p:spPr>
          <a:xfrm>
            <a:off x="3301739" y="892375"/>
            <a:ext cx="4959111" cy="3682064"/>
          </a:xfrm>
          <a:prstGeom prst="rect">
            <a:avLst/>
          </a:prstGeom>
        </p:spPr>
      </p:pic>
      <p:sp>
        <p:nvSpPr>
          <p:cNvPr id="8" name="TextBox 7">
            <a:extLst>
              <a:ext uri="{FF2B5EF4-FFF2-40B4-BE49-F238E27FC236}">
                <a16:creationId xmlns:a16="http://schemas.microsoft.com/office/drawing/2014/main" id="{945862A8-9C23-4B0A-9818-92BB43887C79}"/>
              </a:ext>
            </a:extLst>
          </p:cNvPr>
          <p:cNvSpPr txBox="1"/>
          <p:nvPr/>
        </p:nvSpPr>
        <p:spPr>
          <a:xfrm>
            <a:off x="4718729" y="4620123"/>
            <a:ext cx="3736920" cy="253916"/>
          </a:xfrm>
          <a:prstGeom prst="rect">
            <a:avLst/>
          </a:prstGeom>
          <a:noFill/>
        </p:spPr>
        <p:txBody>
          <a:bodyPr wrap="none" rtlCol="0">
            <a:spAutoFit/>
          </a:bodyPr>
          <a:lstStyle/>
          <a:p>
            <a:r>
              <a:rPr lang="en-US" sz="1050" i="1" dirty="0"/>
              <a:t>Credit: CSCS, data from students at 7 liberal arts colleges (Mennonite)</a:t>
            </a:r>
          </a:p>
        </p:txBody>
      </p:sp>
      <p:sp>
        <p:nvSpPr>
          <p:cNvPr id="9" name="Rectangle 8">
            <a:extLst>
              <a:ext uri="{FF2B5EF4-FFF2-40B4-BE49-F238E27FC236}">
                <a16:creationId xmlns:a16="http://schemas.microsoft.com/office/drawing/2014/main" id="{913B2352-7489-4C9F-9463-053495A904A4}"/>
              </a:ext>
            </a:extLst>
          </p:cNvPr>
          <p:cNvSpPr/>
          <p:nvPr/>
        </p:nvSpPr>
        <p:spPr>
          <a:xfrm>
            <a:off x="253747" y="749416"/>
            <a:ext cx="2878310" cy="4016484"/>
          </a:xfrm>
          <a:prstGeom prst="rect">
            <a:avLst/>
          </a:prstGeom>
          <a:solidFill>
            <a:schemeClr val="bg1"/>
          </a:solidFill>
          <a:ln>
            <a:solidFill>
              <a:schemeClr val="tx1"/>
            </a:solidFill>
          </a:ln>
        </p:spPr>
        <p:txBody>
          <a:bodyPr wrap="square">
            <a:spAutoFit/>
          </a:bodyPr>
          <a:lstStyle/>
          <a:p>
            <a:r>
              <a:rPr lang="en-US" sz="1500" dirty="0"/>
              <a:t>“The impact of the climate change hysteria propagated by mainstream media, the UN, and the so called 97% of scientists who believe in human-caused climate change, and the purported belief that if we take drastic measures (which will take trillions of dollars and result in the economic destruction of many regions of the world), we might have the ability to change things and save our planet is the most astounding, discouraging, and frustrating part of this whole scheme. We will NEVER be able to do enough for those people.” </a:t>
            </a:r>
          </a:p>
          <a:p>
            <a:r>
              <a:rPr lang="en-US" sz="1500" i="1" dirty="0"/>
              <a:t>– Respondent, Canada</a:t>
            </a:r>
          </a:p>
        </p:txBody>
      </p:sp>
    </p:spTree>
    <p:extLst>
      <p:ext uri="{BB962C8B-B14F-4D97-AF65-F5344CB8AC3E}">
        <p14:creationId xmlns:p14="http://schemas.microsoft.com/office/powerpoint/2010/main" val="684886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9" descr="CSCS logo (color).png"/>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imate Change: Atmospheric Carbon Dioxide | NOAA Climate.gov"/>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22276" y="2544621"/>
            <a:ext cx="2690999" cy="16536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646987" y="4198283"/>
            <a:ext cx="2690999" cy="230832"/>
          </a:xfrm>
          <a:prstGeom prst="rect">
            <a:avLst/>
          </a:prstGeom>
        </p:spPr>
        <p:txBody>
          <a:bodyPr wrap="square">
            <a:spAutoFit/>
          </a:bodyPr>
          <a:lstStyle/>
          <a:p>
            <a:r>
              <a:rPr lang="en-US" sz="450" dirty="0"/>
              <a:t>https://www.climate.gov/news-features/understanding-climate/climate-change-atmospheric-carbon-dioxide</a:t>
            </a:r>
          </a:p>
        </p:txBody>
      </p:sp>
      <p:pic>
        <p:nvPicPr>
          <p:cNvPr id="1028" name="Picture 4" descr="https://tablet-mag-images.b-cdn.net/production/9c9c2bbd09e025a564eea667f44f991f9bb5a83f-2054x1174.png?w=1250&amp;q=70&amp;auto=format&amp;dpr=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92723" y="2543570"/>
            <a:ext cx="2728015" cy="15582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966323" y="4210515"/>
            <a:ext cx="2069678" cy="230832"/>
          </a:xfrm>
          <a:prstGeom prst="rect">
            <a:avLst/>
          </a:prstGeom>
        </p:spPr>
        <p:txBody>
          <a:bodyPr wrap="square">
            <a:spAutoFit/>
          </a:bodyPr>
          <a:lstStyle/>
          <a:p>
            <a:r>
              <a:rPr lang="en-US" sz="450" dirty="0"/>
              <a:t>https://www.tabletmag.com/sections/news/articles/media-great-racial-awakening</a:t>
            </a:r>
          </a:p>
        </p:txBody>
      </p:sp>
      <p:sp>
        <p:nvSpPr>
          <p:cNvPr id="13" name="TextBox 12">
            <a:extLst>
              <a:ext uri="{FF2B5EF4-FFF2-40B4-BE49-F238E27FC236}">
                <a16:creationId xmlns:a16="http://schemas.microsoft.com/office/drawing/2014/main" id="{A426B1C9-D98B-4265-9B3F-0AD20E9C8130}"/>
              </a:ext>
            </a:extLst>
          </p:cNvPr>
          <p:cNvSpPr txBox="1"/>
          <p:nvPr/>
        </p:nvSpPr>
        <p:spPr>
          <a:xfrm>
            <a:off x="158298" y="299966"/>
            <a:ext cx="8363611" cy="507831"/>
          </a:xfrm>
          <a:prstGeom prst="rect">
            <a:avLst/>
          </a:prstGeom>
          <a:noFill/>
        </p:spPr>
        <p:txBody>
          <a:bodyPr wrap="square">
            <a:spAutoFit/>
          </a:bodyPr>
          <a:lstStyle/>
          <a:p>
            <a:r>
              <a:rPr lang="en-US" sz="2700" dirty="0">
                <a:solidFill>
                  <a:srgbClr val="009BD2"/>
                </a:solidFill>
                <a:latin typeface="Segoe UI" panose="020B0502040204020203" pitchFamily="34" charset="0"/>
                <a:cs typeface="Segoe UI" panose="020B0502040204020203" pitchFamily="34" charset="0"/>
              </a:rPr>
              <a:t>Right and Wrong in a Warming World</a:t>
            </a:r>
          </a:p>
        </p:txBody>
      </p:sp>
      <p:pic>
        <p:nvPicPr>
          <p:cNvPr id="2" name="Picture 2" descr="Global COVID-19 cases top 100m as mutations multiply - Nikkei Asia">
            <a:extLst>
              <a:ext uri="{FF2B5EF4-FFF2-40B4-BE49-F238E27FC236}">
                <a16:creationId xmlns:a16="http://schemas.microsoft.com/office/drawing/2014/main" id="{D501F3B8-6FE2-446A-BF46-4B03A26D6D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06506"/>
            <a:ext cx="2770210" cy="1558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129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8;p15">
            <a:extLst>
              <a:ext uri="{FF2B5EF4-FFF2-40B4-BE49-F238E27FC236}">
                <a16:creationId xmlns:a16="http://schemas.microsoft.com/office/drawing/2014/main" id="{794254BC-5165-4FFF-AD12-344F89536648}"/>
              </a:ext>
            </a:extLst>
          </p:cNvPr>
          <p:cNvSpPr txBox="1"/>
          <p:nvPr/>
        </p:nvSpPr>
        <p:spPr>
          <a:xfrm>
            <a:off x="1220320" y="1016492"/>
            <a:ext cx="4897016" cy="20312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dirty="0"/>
              <a:t>It is happening</a:t>
            </a:r>
            <a:endParaRPr sz="2000" dirty="0"/>
          </a:p>
          <a:p>
            <a:pPr marL="0" lvl="0" indent="0" algn="l" rtl="0">
              <a:spcBef>
                <a:spcPts val="0"/>
              </a:spcBef>
              <a:spcAft>
                <a:spcPts val="0"/>
              </a:spcAft>
              <a:buNone/>
            </a:pPr>
            <a:r>
              <a:rPr lang="en" sz="2000" dirty="0"/>
              <a:t>It is us</a:t>
            </a:r>
            <a:endParaRPr sz="2000" dirty="0"/>
          </a:p>
          <a:p>
            <a:pPr marL="0" lvl="0" indent="0" algn="l" rtl="0">
              <a:spcBef>
                <a:spcPts val="0"/>
              </a:spcBef>
              <a:spcAft>
                <a:spcPts val="0"/>
              </a:spcAft>
              <a:buNone/>
            </a:pPr>
            <a:r>
              <a:rPr lang="en" sz="2000" dirty="0"/>
              <a:t>It is bad</a:t>
            </a:r>
            <a:endParaRPr sz="2000" dirty="0"/>
          </a:p>
          <a:p>
            <a:pPr marL="0" lvl="0" indent="0" algn="l" rtl="0">
              <a:spcBef>
                <a:spcPts val="0"/>
              </a:spcBef>
              <a:spcAft>
                <a:spcPts val="0"/>
              </a:spcAft>
              <a:buNone/>
            </a:pPr>
            <a:r>
              <a:rPr lang="en" sz="2000" dirty="0"/>
              <a:t>We </a:t>
            </a:r>
            <a:r>
              <a:rPr lang="en-US" sz="2000" dirty="0"/>
              <a:t>care about it</a:t>
            </a:r>
          </a:p>
          <a:p>
            <a:pPr marL="0" lvl="0" indent="0" algn="l" rtl="0">
              <a:spcBef>
                <a:spcPts val="0"/>
              </a:spcBef>
              <a:spcAft>
                <a:spcPts val="0"/>
              </a:spcAft>
              <a:buNone/>
            </a:pPr>
            <a:r>
              <a:rPr lang="en-US" sz="2000" dirty="0">
                <a:solidFill>
                  <a:srgbClr val="00B050"/>
                </a:solidFill>
              </a:rPr>
              <a:t>And we </a:t>
            </a:r>
            <a:r>
              <a:rPr lang="en" sz="2000" dirty="0">
                <a:solidFill>
                  <a:srgbClr val="00B050"/>
                </a:solidFill>
              </a:rPr>
              <a:t>can do something about it</a:t>
            </a:r>
          </a:p>
          <a:p>
            <a:pPr marL="0" lvl="0" indent="0" algn="l" rtl="0">
              <a:spcBef>
                <a:spcPts val="0"/>
              </a:spcBef>
              <a:spcAft>
                <a:spcPts val="0"/>
              </a:spcAft>
              <a:buNone/>
            </a:pPr>
            <a:endParaRPr lang="en" sz="2000" dirty="0"/>
          </a:p>
        </p:txBody>
      </p:sp>
      <p:pic>
        <p:nvPicPr>
          <p:cNvPr id="3" name="Shape 9" descr="CSCS logo (color).png">
            <a:extLst>
              <a:ext uri="{FF2B5EF4-FFF2-40B4-BE49-F238E27FC236}">
                <a16:creationId xmlns:a16="http://schemas.microsoft.com/office/drawing/2014/main" id="{09AD40C3-E241-4643-99CC-E4EB4E6CCA64}"/>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0DEC34C8-289B-48C4-A899-589E4DD67A81}"/>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ADC69404-0F67-4113-861A-D2E99D943F1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0771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2" name="Picture 1">
            <a:extLst>
              <a:ext uri="{FF2B5EF4-FFF2-40B4-BE49-F238E27FC236}">
                <a16:creationId xmlns:a16="http://schemas.microsoft.com/office/drawing/2014/main" id="{5766C505-A02F-4E94-9F80-D0A86434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98" y="491881"/>
            <a:ext cx="9144000" cy="4187301"/>
          </a:xfrm>
          <a:prstGeom prst="rect">
            <a:avLst/>
          </a:prstGeom>
        </p:spPr>
      </p:pic>
      <p:sp>
        <p:nvSpPr>
          <p:cNvPr id="3" name="Rectangle 2">
            <a:extLst>
              <a:ext uri="{FF2B5EF4-FFF2-40B4-BE49-F238E27FC236}">
                <a16:creationId xmlns:a16="http://schemas.microsoft.com/office/drawing/2014/main" id="{1F326FB1-B9E2-4E23-ADA7-7589C8DE51D5}"/>
              </a:ext>
            </a:extLst>
          </p:cNvPr>
          <p:cNvSpPr/>
          <p:nvPr/>
        </p:nvSpPr>
        <p:spPr>
          <a:xfrm>
            <a:off x="287517" y="122549"/>
            <a:ext cx="6198123" cy="369332"/>
          </a:xfrm>
          <a:prstGeom prst="rect">
            <a:avLst/>
          </a:prstGeom>
        </p:spPr>
        <p:txBody>
          <a:bodyPr wrap="square">
            <a:spAutoFit/>
          </a:bodyPr>
          <a:lstStyle/>
          <a:p>
            <a:r>
              <a:rPr lang="en-US" altLang="en-US" dirty="0">
                <a:hlinkClick r:id="rId4"/>
              </a:rPr>
              <a:t>https://drawdown.org/solutions/table-of-solutions</a:t>
            </a:r>
            <a:endParaRPr lang="en-US" altLang="en-US" dirty="0"/>
          </a:p>
        </p:txBody>
      </p:sp>
      <p:pic>
        <p:nvPicPr>
          <p:cNvPr id="4" name="Shape 9" descr="CSCS logo (color).png">
            <a:extLst>
              <a:ext uri="{FF2B5EF4-FFF2-40B4-BE49-F238E27FC236}">
                <a16:creationId xmlns:a16="http://schemas.microsoft.com/office/drawing/2014/main" id="{F6D175EC-8CDC-48CC-B120-8A9FA9758080}"/>
              </a:ext>
            </a:extLst>
          </p:cNvPr>
          <p:cNvPicPr preferRelativeResize="0"/>
          <p:nvPr/>
        </p:nvPicPr>
        <p:blipFill>
          <a:blip r:embed="rId5"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AFE21707-7B15-4AB7-BA6A-0DD9F85158A0}"/>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31C61999-5939-410B-A5F0-2A1A02E136F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950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2" name="Picture 1">
            <a:extLst>
              <a:ext uri="{FF2B5EF4-FFF2-40B4-BE49-F238E27FC236}">
                <a16:creationId xmlns:a16="http://schemas.microsoft.com/office/drawing/2014/main" id="{C7969617-7A4F-4940-A09E-8C85BAEE9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8" y="517147"/>
            <a:ext cx="9144000" cy="4109206"/>
          </a:xfrm>
          <a:prstGeom prst="rect">
            <a:avLst/>
          </a:prstGeom>
        </p:spPr>
      </p:pic>
      <p:sp>
        <p:nvSpPr>
          <p:cNvPr id="3" name="Rectangle 2">
            <a:extLst>
              <a:ext uri="{FF2B5EF4-FFF2-40B4-BE49-F238E27FC236}">
                <a16:creationId xmlns:a16="http://schemas.microsoft.com/office/drawing/2014/main" id="{1F326FB1-B9E2-4E23-ADA7-7589C8DE51D5}"/>
              </a:ext>
            </a:extLst>
          </p:cNvPr>
          <p:cNvSpPr/>
          <p:nvPr/>
        </p:nvSpPr>
        <p:spPr>
          <a:xfrm>
            <a:off x="287517" y="122549"/>
            <a:ext cx="6198123" cy="369332"/>
          </a:xfrm>
          <a:prstGeom prst="rect">
            <a:avLst/>
          </a:prstGeom>
        </p:spPr>
        <p:txBody>
          <a:bodyPr wrap="square">
            <a:spAutoFit/>
          </a:bodyPr>
          <a:lstStyle/>
          <a:p>
            <a:r>
              <a:rPr lang="en-US" altLang="en-US" dirty="0">
                <a:hlinkClick r:id="rId4"/>
              </a:rPr>
              <a:t>https://drawdown.org/solutions/table-of-solutions</a:t>
            </a:r>
            <a:endParaRPr lang="en-US" altLang="en-US" dirty="0"/>
          </a:p>
        </p:txBody>
      </p:sp>
      <p:pic>
        <p:nvPicPr>
          <p:cNvPr id="4" name="Shape 9" descr="CSCS logo (color).png">
            <a:extLst>
              <a:ext uri="{FF2B5EF4-FFF2-40B4-BE49-F238E27FC236}">
                <a16:creationId xmlns:a16="http://schemas.microsoft.com/office/drawing/2014/main" id="{F6D175EC-8CDC-48CC-B120-8A9FA9758080}"/>
              </a:ext>
            </a:extLst>
          </p:cNvPr>
          <p:cNvPicPr preferRelativeResize="0"/>
          <p:nvPr/>
        </p:nvPicPr>
        <p:blipFill>
          <a:blip r:embed="rId5"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AFE21707-7B15-4AB7-BA6A-0DD9F85158A0}"/>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31C61999-5939-410B-A5F0-2A1A02E136F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9194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3" name="Picture 1">
            <a:extLst>
              <a:ext uri="{FF2B5EF4-FFF2-40B4-BE49-F238E27FC236}">
                <a16:creationId xmlns:a16="http://schemas.microsoft.com/office/drawing/2014/main" id="{3C279389-C0C0-4051-BE58-9D94E48D2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781"/>
            <a:ext cx="8661340" cy="431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27FD7199-EEB3-4BC6-A880-7F6C8AEE6065}"/>
              </a:ext>
            </a:extLst>
          </p:cNvPr>
          <p:cNvSpPr>
            <a:spLocks noChangeArrowheads="1"/>
          </p:cNvSpPr>
          <p:nvPr/>
        </p:nvSpPr>
        <p:spPr bwMode="auto">
          <a:xfrm>
            <a:off x="5956570" y="1703924"/>
            <a:ext cx="2997200" cy="35147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Tahoma" panose="020B0604030504040204" pitchFamily="34" charset="0"/>
              </a:defRPr>
            </a:lvl1pPr>
            <a:lvl2pPr marL="742950" indent="-285750">
              <a:defRPr>
                <a:solidFill>
                  <a:schemeClr val="bg1"/>
                </a:solidFill>
                <a:latin typeface="Tahoma" panose="020B0604030504040204" pitchFamily="34" charset="0"/>
              </a:defRPr>
            </a:lvl2pPr>
            <a:lvl3pPr marL="1143000" indent="-228600">
              <a:defRPr>
                <a:solidFill>
                  <a:schemeClr val="bg1"/>
                </a:solidFill>
                <a:latin typeface="Tahoma" panose="020B0604030504040204" pitchFamily="34" charset="0"/>
              </a:defRPr>
            </a:lvl3pPr>
            <a:lvl4pPr marL="1600200" indent="-228600">
              <a:defRPr>
                <a:solidFill>
                  <a:schemeClr val="bg1"/>
                </a:solidFill>
                <a:latin typeface="Tahoma" panose="020B0604030504040204" pitchFamily="34" charset="0"/>
              </a:defRPr>
            </a:lvl4pPr>
            <a:lvl5pPr marL="2057400" indent="-228600">
              <a:defRPr>
                <a:solidFill>
                  <a:schemeClr val="bg1"/>
                </a:solidFill>
                <a:latin typeface="Tahoma" panose="020B0604030504040204" pitchFamily="34" charset="0"/>
              </a:defRPr>
            </a:lvl5pPr>
            <a:lvl6pPr marL="2514600" indent="-228600" eaLnBrk="0" fontAlgn="base" hangingPunct="0">
              <a:spcBef>
                <a:spcPct val="0"/>
              </a:spcBef>
              <a:spcAft>
                <a:spcPct val="0"/>
              </a:spcAft>
              <a:defRPr>
                <a:solidFill>
                  <a:schemeClr val="bg1"/>
                </a:solidFill>
                <a:latin typeface="Tahoma" panose="020B0604030504040204" pitchFamily="34" charset="0"/>
              </a:defRPr>
            </a:lvl6pPr>
            <a:lvl7pPr marL="2971800" indent="-228600" eaLnBrk="0" fontAlgn="base" hangingPunct="0">
              <a:spcBef>
                <a:spcPct val="0"/>
              </a:spcBef>
              <a:spcAft>
                <a:spcPct val="0"/>
              </a:spcAft>
              <a:defRPr>
                <a:solidFill>
                  <a:schemeClr val="bg1"/>
                </a:solidFill>
                <a:latin typeface="Tahoma" panose="020B0604030504040204" pitchFamily="34" charset="0"/>
              </a:defRPr>
            </a:lvl7pPr>
            <a:lvl8pPr marL="3429000" indent="-228600" eaLnBrk="0" fontAlgn="base" hangingPunct="0">
              <a:spcBef>
                <a:spcPct val="0"/>
              </a:spcBef>
              <a:spcAft>
                <a:spcPct val="0"/>
              </a:spcAft>
              <a:defRPr>
                <a:solidFill>
                  <a:schemeClr val="bg1"/>
                </a:solidFill>
                <a:latin typeface="Tahoma" panose="020B0604030504040204" pitchFamily="34" charset="0"/>
              </a:defRPr>
            </a:lvl8pPr>
            <a:lvl9pPr marL="3886200" indent="-228600" eaLnBrk="0" fontAlgn="base" hangingPunct="0">
              <a:spcBef>
                <a:spcPct val="0"/>
              </a:spcBef>
              <a:spcAft>
                <a:spcPct val="0"/>
              </a:spcAft>
              <a:defRPr>
                <a:solidFill>
                  <a:schemeClr val="bg1"/>
                </a:solidFill>
                <a:latin typeface="Tahoma" panose="020B0604030504040204" pitchFamily="34" charset="0"/>
              </a:defRPr>
            </a:lvl9pPr>
          </a:lstStyle>
          <a:p>
            <a:endParaRPr lang="en-US" altLang="en-US"/>
          </a:p>
        </p:txBody>
      </p:sp>
      <p:sp>
        <p:nvSpPr>
          <p:cNvPr id="5" name="Rectangle 3">
            <a:extLst>
              <a:ext uri="{FF2B5EF4-FFF2-40B4-BE49-F238E27FC236}">
                <a16:creationId xmlns:a16="http://schemas.microsoft.com/office/drawing/2014/main" id="{FA96793B-21FE-4182-B338-1EAA113E8214}"/>
              </a:ext>
            </a:extLst>
          </p:cNvPr>
          <p:cNvSpPr>
            <a:spLocks noChangeArrowheads="1"/>
          </p:cNvSpPr>
          <p:nvPr/>
        </p:nvSpPr>
        <p:spPr bwMode="auto">
          <a:xfrm>
            <a:off x="203200" y="5262563"/>
            <a:ext cx="894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ahoma" panose="020B0604030504040204" pitchFamily="34" charset="0"/>
              </a:defRPr>
            </a:lvl1pPr>
            <a:lvl2pPr marL="742950" indent="-285750">
              <a:defRPr>
                <a:solidFill>
                  <a:schemeClr val="bg1"/>
                </a:solidFill>
                <a:latin typeface="Tahoma" panose="020B0604030504040204" pitchFamily="34" charset="0"/>
              </a:defRPr>
            </a:lvl2pPr>
            <a:lvl3pPr marL="1143000" indent="-228600">
              <a:defRPr>
                <a:solidFill>
                  <a:schemeClr val="bg1"/>
                </a:solidFill>
                <a:latin typeface="Tahoma" panose="020B0604030504040204" pitchFamily="34" charset="0"/>
              </a:defRPr>
            </a:lvl3pPr>
            <a:lvl4pPr marL="1600200" indent="-228600">
              <a:defRPr>
                <a:solidFill>
                  <a:schemeClr val="bg1"/>
                </a:solidFill>
                <a:latin typeface="Tahoma" panose="020B0604030504040204" pitchFamily="34" charset="0"/>
              </a:defRPr>
            </a:lvl4pPr>
            <a:lvl5pPr marL="2057400" indent="-228600">
              <a:defRPr>
                <a:solidFill>
                  <a:schemeClr val="bg1"/>
                </a:solidFill>
                <a:latin typeface="Tahoma" panose="020B0604030504040204" pitchFamily="34" charset="0"/>
              </a:defRPr>
            </a:lvl5pPr>
            <a:lvl6pPr marL="2514600" indent="-228600" eaLnBrk="0" fontAlgn="base" hangingPunct="0">
              <a:spcBef>
                <a:spcPct val="0"/>
              </a:spcBef>
              <a:spcAft>
                <a:spcPct val="0"/>
              </a:spcAft>
              <a:defRPr>
                <a:solidFill>
                  <a:schemeClr val="bg1"/>
                </a:solidFill>
                <a:latin typeface="Tahoma" panose="020B0604030504040204" pitchFamily="34" charset="0"/>
              </a:defRPr>
            </a:lvl6pPr>
            <a:lvl7pPr marL="2971800" indent="-228600" eaLnBrk="0" fontAlgn="base" hangingPunct="0">
              <a:spcBef>
                <a:spcPct val="0"/>
              </a:spcBef>
              <a:spcAft>
                <a:spcPct val="0"/>
              </a:spcAft>
              <a:defRPr>
                <a:solidFill>
                  <a:schemeClr val="bg1"/>
                </a:solidFill>
                <a:latin typeface="Tahoma" panose="020B0604030504040204" pitchFamily="34" charset="0"/>
              </a:defRPr>
            </a:lvl7pPr>
            <a:lvl8pPr marL="3429000" indent="-228600" eaLnBrk="0" fontAlgn="base" hangingPunct="0">
              <a:spcBef>
                <a:spcPct val="0"/>
              </a:spcBef>
              <a:spcAft>
                <a:spcPct val="0"/>
              </a:spcAft>
              <a:defRPr>
                <a:solidFill>
                  <a:schemeClr val="bg1"/>
                </a:solidFill>
                <a:latin typeface="Tahoma" panose="020B0604030504040204" pitchFamily="34" charset="0"/>
              </a:defRPr>
            </a:lvl8pPr>
            <a:lvl9pPr marL="3886200" indent="-228600" eaLnBrk="0" fontAlgn="base" hangingPunct="0">
              <a:spcBef>
                <a:spcPct val="0"/>
              </a:spcBef>
              <a:spcAft>
                <a:spcPct val="0"/>
              </a:spcAft>
              <a:defRPr>
                <a:solidFill>
                  <a:schemeClr val="bg1"/>
                </a:solidFill>
                <a:latin typeface="Tahoma" panose="020B0604030504040204" pitchFamily="34" charset="0"/>
              </a:defRPr>
            </a:lvl9pPr>
          </a:lstStyle>
          <a:p>
            <a:r>
              <a:rPr lang="en-US" altLang="en-US">
                <a:solidFill>
                  <a:schemeClr val="tx1"/>
                </a:solidFill>
                <a:latin typeface="Georgia" panose="02040502050405020303" pitchFamily="18" charset="0"/>
              </a:rPr>
              <a:t>The Biden administration now sees eliminating these chemicals from the nation’s refrigerators as low-hanging fruit in its broader effort to rein in climate pollutants. The Environmental Protection Agency issued a public call last week for companies to report production and import data on HFCs.</a:t>
            </a:r>
            <a:endParaRPr lang="en-US" altLang="en-US">
              <a:solidFill>
                <a:schemeClr val="tx1"/>
              </a:solidFill>
            </a:endParaRPr>
          </a:p>
        </p:txBody>
      </p:sp>
      <p:pic>
        <p:nvPicPr>
          <p:cNvPr id="6" name="Shape 9" descr="CSCS logo (color).png">
            <a:extLst>
              <a:ext uri="{FF2B5EF4-FFF2-40B4-BE49-F238E27FC236}">
                <a16:creationId xmlns:a16="http://schemas.microsoft.com/office/drawing/2014/main" id="{83A310E4-3FBA-4216-A393-5AB4545912D0}"/>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7" name="Rectangle 6">
            <a:extLst>
              <a:ext uri="{FF2B5EF4-FFF2-40B4-BE49-F238E27FC236}">
                <a16:creationId xmlns:a16="http://schemas.microsoft.com/office/drawing/2014/main" id="{750F7694-9EA6-4983-B3A4-07B0A5D78AC1}"/>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59DBF049-7BFD-44DD-BA67-9B72E39698A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6024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8;p15">
            <a:extLst>
              <a:ext uri="{FF2B5EF4-FFF2-40B4-BE49-F238E27FC236}">
                <a16:creationId xmlns:a16="http://schemas.microsoft.com/office/drawing/2014/main" id="{794254BC-5165-4FFF-AD12-344F89536648}"/>
              </a:ext>
            </a:extLst>
          </p:cNvPr>
          <p:cNvSpPr txBox="1"/>
          <p:nvPr/>
        </p:nvSpPr>
        <p:spPr>
          <a:xfrm>
            <a:off x="1220320" y="1016492"/>
            <a:ext cx="4897016" cy="2339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dirty="0"/>
              <a:t>It is happening</a:t>
            </a:r>
            <a:endParaRPr sz="2000" dirty="0"/>
          </a:p>
          <a:p>
            <a:pPr marL="0" lvl="0" indent="0" algn="l" rtl="0">
              <a:spcBef>
                <a:spcPts val="0"/>
              </a:spcBef>
              <a:spcAft>
                <a:spcPts val="0"/>
              </a:spcAft>
              <a:buNone/>
            </a:pPr>
            <a:r>
              <a:rPr lang="en" sz="2000" dirty="0"/>
              <a:t>It is us</a:t>
            </a:r>
            <a:endParaRPr sz="2000" dirty="0"/>
          </a:p>
          <a:p>
            <a:pPr marL="0" lvl="0" indent="0" algn="l" rtl="0">
              <a:spcBef>
                <a:spcPts val="0"/>
              </a:spcBef>
              <a:spcAft>
                <a:spcPts val="0"/>
              </a:spcAft>
              <a:buNone/>
            </a:pPr>
            <a:r>
              <a:rPr lang="en" sz="2000" dirty="0">
                <a:solidFill>
                  <a:srgbClr val="C00000"/>
                </a:solidFill>
              </a:rPr>
              <a:t>It is bad</a:t>
            </a:r>
            <a:endParaRPr sz="2000" dirty="0">
              <a:solidFill>
                <a:srgbClr val="C00000"/>
              </a:solidFill>
            </a:endParaRPr>
          </a:p>
          <a:p>
            <a:pPr marL="0" lvl="0" indent="0" algn="l" rtl="0">
              <a:spcBef>
                <a:spcPts val="0"/>
              </a:spcBef>
              <a:spcAft>
                <a:spcPts val="0"/>
              </a:spcAft>
              <a:buNone/>
            </a:pPr>
            <a:r>
              <a:rPr lang="en" sz="2000" dirty="0">
                <a:solidFill>
                  <a:srgbClr val="00B050"/>
                </a:solidFill>
              </a:rPr>
              <a:t>We </a:t>
            </a:r>
            <a:r>
              <a:rPr lang="en-US" sz="2000" dirty="0">
                <a:solidFill>
                  <a:srgbClr val="00B050"/>
                </a:solidFill>
              </a:rPr>
              <a:t>care about it</a:t>
            </a:r>
          </a:p>
          <a:p>
            <a:pPr marL="0" lvl="0" indent="0" algn="l" rtl="0">
              <a:spcBef>
                <a:spcPts val="0"/>
              </a:spcBef>
              <a:spcAft>
                <a:spcPts val="0"/>
              </a:spcAft>
              <a:buNone/>
            </a:pPr>
            <a:r>
              <a:rPr lang="en-US" sz="2000" dirty="0">
                <a:solidFill>
                  <a:srgbClr val="00B050"/>
                </a:solidFill>
              </a:rPr>
              <a:t>And we </a:t>
            </a:r>
            <a:r>
              <a:rPr lang="en" sz="2000" dirty="0">
                <a:solidFill>
                  <a:srgbClr val="00B050"/>
                </a:solidFill>
              </a:rPr>
              <a:t>can do something about it</a:t>
            </a:r>
          </a:p>
          <a:p>
            <a:pPr marL="0" lvl="0" indent="0" algn="l" rtl="0">
              <a:spcBef>
                <a:spcPts val="0"/>
              </a:spcBef>
              <a:spcAft>
                <a:spcPts val="0"/>
              </a:spcAft>
              <a:buNone/>
            </a:pPr>
            <a:endParaRPr lang="en" sz="2000" dirty="0"/>
          </a:p>
          <a:p>
            <a:pPr marL="0" lvl="0" indent="0" algn="l" rtl="0">
              <a:spcBef>
                <a:spcPts val="0"/>
              </a:spcBef>
              <a:spcAft>
                <a:spcPts val="0"/>
              </a:spcAft>
              <a:buNone/>
            </a:pPr>
            <a:r>
              <a:rPr lang="en" sz="2000" dirty="0">
                <a:solidFill>
                  <a:srgbClr val="C00000"/>
                </a:solidFill>
              </a:rPr>
              <a:t>But we don’t (</a:t>
            </a:r>
            <a:r>
              <a:rPr lang="en-US" sz="2000" dirty="0">
                <a:solidFill>
                  <a:srgbClr val="C00000"/>
                </a:solidFill>
              </a:rPr>
              <a:t>do much)</a:t>
            </a:r>
            <a:endParaRPr sz="2000" dirty="0">
              <a:solidFill>
                <a:srgbClr val="C00000"/>
              </a:solidFill>
            </a:endParaRPr>
          </a:p>
        </p:txBody>
      </p:sp>
      <p:pic>
        <p:nvPicPr>
          <p:cNvPr id="3" name="Shape 9" descr="CSCS logo (color).png">
            <a:extLst>
              <a:ext uri="{FF2B5EF4-FFF2-40B4-BE49-F238E27FC236}">
                <a16:creationId xmlns:a16="http://schemas.microsoft.com/office/drawing/2014/main" id="{4C340C7D-7D73-485D-A6C7-83242A2C93E7}"/>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5FFA33BB-3B93-43E3-82D0-7599E702974D}"/>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ADF6300A-3464-4FA3-9B29-B613AA44538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2216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0093" y="335030"/>
            <a:ext cx="5902578" cy="461665"/>
          </a:xfrm>
          <a:prstGeom prst="rect">
            <a:avLst/>
          </a:prstGeom>
        </p:spPr>
        <p:txBody>
          <a:bodyPr wrap="none">
            <a:spAutoFit/>
          </a:bodyPr>
          <a:lstStyle/>
          <a:p>
            <a:r>
              <a:rPr lang="en-US" sz="2400" dirty="0">
                <a:solidFill>
                  <a:srgbClr val="009BD2"/>
                </a:solidFill>
                <a:latin typeface="Segoe UI" panose="020B0502040204020203" pitchFamily="34" charset="0"/>
                <a:cs typeface="Segoe UI" panose="020B0502040204020203" pitchFamily="34" charset="0"/>
              </a:rPr>
              <a:t>knowledge, attitudes, </a:t>
            </a:r>
            <a:r>
              <a:rPr lang="en-US" sz="2400" b="1" dirty="0">
                <a:solidFill>
                  <a:srgbClr val="009BD2"/>
                </a:solidFill>
                <a:latin typeface="Segoe UI" panose="020B0502040204020203" pitchFamily="34" charset="0"/>
                <a:cs typeface="Segoe UI" panose="020B0502040204020203" pitchFamily="34" charset="0"/>
              </a:rPr>
              <a:t>practice</a:t>
            </a:r>
            <a:r>
              <a:rPr lang="en-US" sz="2400" dirty="0">
                <a:solidFill>
                  <a:srgbClr val="009BD2"/>
                </a:solidFill>
                <a:latin typeface="Segoe UI" panose="020B0502040204020203" pitchFamily="34" charset="0"/>
                <a:cs typeface="Segoe UI" panose="020B0502040204020203" pitchFamily="34" charset="0"/>
              </a:rPr>
              <a:t> </a:t>
            </a:r>
            <a:r>
              <a:rPr lang="en-US" sz="2400" b="1" dirty="0">
                <a:solidFill>
                  <a:srgbClr val="009BD2"/>
                </a:solidFill>
                <a:latin typeface="Segoe UI" panose="020B0502040204020203" pitchFamily="34" charset="0"/>
                <a:cs typeface="Segoe UI" panose="020B0502040204020203" pitchFamily="34" charset="0"/>
              </a:rPr>
              <a:t>(behavior)</a:t>
            </a:r>
          </a:p>
        </p:txBody>
      </p:sp>
      <p:grpSp>
        <p:nvGrpSpPr>
          <p:cNvPr id="4" name="Group 3">
            <a:extLst>
              <a:ext uri="{FF2B5EF4-FFF2-40B4-BE49-F238E27FC236}">
                <a16:creationId xmlns:a16="http://schemas.microsoft.com/office/drawing/2014/main" id="{CA9CC62D-052C-4C0D-BFAA-7D455C0294D0}"/>
              </a:ext>
            </a:extLst>
          </p:cNvPr>
          <p:cNvGrpSpPr/>
          <p:nvPr/>
        </p:nvGrpSpPr>
        <p:grpSpPr>
          <a:xfrm>
            <a:off x="158297" y="1"/>
            <a:ext cx="8985702" cy="5143500"/>
            <a:chOff x="211063" y="1"/>
            <a:chExt cx="11980936" cy="6858000"/>
          </a:xfrm>
        </p:grpSpPr>
        <p:pic>
          <p:nvPicPr>
            <p:cNvPr id="5" name="Shape 9" descr="CSCS logo (color).png">
              <a:extLst>
                <a:ext uri="{FF2B5EF4-FFF2-40B4-BE49-F238E27FC236}">
                  <a16:creationId xmlns:a16="http://schemas.microsoft.com/office/drawing/2014/main" id="{FE0D3417-F293-43B6-A733-9ADC35924CAF}"/>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211063" y="6205592"/>
              <a:ext cx="1904519" cy="524699"/>
            </a:xfrm>
            <a:prstGeom prst="rect">
              <a:avLst/>
            </a:prstGeom>
            <a:noFill/>
            <a:ln>
              <a:noFill/>
            </a:ln>
          </p:spPr>
        </p:pic>
        <p:sp>
          <p:nvSpPr>
            <p:cNvPr id="6" name="Rectangle 5">
              <a:extLst>
                <a:ext uri="{FF2B5EF4-FFF2-40B4-BE49-F238E27FC236}">
                  <a16:creationId xmlns:a16="http://schemas.microsoft.com/office/drawing/2014/main" id="{21ECAE8A-1AF4-4AD1-B6E1-22E6A2E5D3ED}"/>
                </a:ext>
              </a:extLst>
            </p:cNvPr>
            <p:cNvSpPr/>
            <p:nvPr/>
          </p:nvSpPr>
          <p:spPr>
            <a:xfrm>
              <a:off x="2266655" y="6579402"/>
              <a:ext cx="9095889" cy="1508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EEF9CFA8-2097-49B6-8E32-D31AC245D8D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48452" y="1"/>
              <a:ext cx="643547" cy="685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BFE05580-C48D-486C-93D0-66D401A72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7347" y="841953"/>
            <a:ext cx="4014983" cy="3743899"/>
          </a:xfrm>
          <a:prstGeom prst="rect">
            <a:avLst/>
          </a:prstGeom>
        </p:spPr>
      </p:pic>
      <p:sp>
        <p:nvSpPr>
          <p:cNvPr id="9" name="TextBox 8">
            <a:extLst>
              <a:ext uri="{FF2B5EF4-FFF2-40B4-BE49-F238E27FC236}">
                <a16:creationId xmlns:a16="http://schemas.microsoft.com/office/drawing/2014/main" id="{11EFF432-B82A-4427-BFC7-2D5405C7F8CA}"/>
              </a:ext>
            </a:extLst>
          </p:cNvPr>
          <p:cNvSpPr txBox="1"/>
          <p:nvPr/>
        </p:nvSpPr>
        <p:spPr>
          <a:xfrm>
            <a:off x="4572000" y="4620123"/>
            <a:ext cx="3736920" cy="253916"/>
          </a:xfrm>
          <a:prstGeom prst="rect">
            <a:avLst/>
          </a:prstGeom>
          <a:noFill/>
        </p:spPr>
        <p:txBody>
          <a:bodyPr wrap="none" rtlCol="0">
            <a:spAutoFit/>
          </a:bodyPr>
          <a:lstStyle/>
          <a:p>
            <a:r>
              <a:rPr lang="en-US" sz="1050" i="1" dirty="0"/>
              <a:t>Credit: CSCS, data from students at 7 liberal arts colleges (Mennonite)</a:t>
            </a:r>
          </a:p>
        </p:txBody>
      </p:sp>
    </p:spTree>
    <p:extLst>
      <p:ext uri="{BB962C8B-B14F-4D97-AF65-F5344CB8AC3E}">
        <p14:creationId xmlns:p14="http://schemas.microsoft.com/office/powerpoint/2010/main" val="36748916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8;p15">
            <a:extLst>
              <a:ext uri="{FF2B5EF4-FFF2-40B4-BE49-F238E27FC236}">
                <a16:creationId xmlns:a16="http://schemas.microsoft.com/office/drawing/2014/main" id="{794254BC-5165-4FFF-AD12-344F89536648}"/>
              </a:ext>
            </a:extLst>
          </p:cNvPr>
          <p:cNvSpPr txBox="1"/>
          <p:nvPr/>
        </p:nvSpPr>
        <p:spPr>
          <a:xfrm>
            <a:off x="1220320" y="1016492"/>
            <a:ext cx="4897016" cy="2339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dirty="0"/>
              <a:t>It is happening</a:t>
            </a:r>
            <a:endParaRPr sz="2000" dirty="0"/>
          </a:p>
          <a:p>
            <a:pPr marL="0" lvl="0" indent="0" algn="l" rtl="0">
              <a:spcBef>
                <a:spcPts val="0"/>
              </a:spcBef>
              <a:spcAft>
                <a:spcPts val="0"/>
              </a:spcAft>
              <a:buNone/>
            </a:pPr>
            <a:r>
              <a:rPr lang="en" sz="2000" dirty="0"/>
              <a:t>It is us</a:t>
            </a:r>
            <a:endParaRPr sz="2000" dirty="0"/>
          </a:p>
          <a:p>
            <a:pPr marL="0" lvl="0" indent="0" algn="l" rtl="0">
              <a:spcBef>
                <a:spcPts val="0"/>
              </a:spcBef>
              <a:spcAft>
                <a:spcPts val="0"/>
              </a:spcAft>
              <a:buNone/>
            </a:pPr>
            <a:r>
              <a:rPr lang="en" sz="2000" dirty="0">
                <a:solidFill>
                  <a:srgbClr val="C00000"/>
                </a:solidFill>
              </a:rPr>
              <a:t>It is bad</a:t>
            </a:r>
            <a:endParaRPr sz="2000" dirty="0">
              <a:solidFill>
                <a:srgbClr val="C00000"/>
              </a:solidFill>
            </a:endParaRPr>
          </a:p>
          <a:p>
            <a:pPr marL="0" lvl="0" indent="0" algn="l" rtl="0">
              <a:spcBef>
                <a:spcPts val="0"/>
              </a:spcBef>
              <a:spcAft>
                <a:spcPts val="0"/>
              </a:spcAft>
              <a:buNone/>
            </a:pPr>
            <a:r>
              <a:rPr lang="en" sz="2000" dirty="0">
                <a:solidFill>
                  <a:srgbClr val="00B050"/>
                </a:solidFill>
              </a:rPr>
              <a:t>We </a:t>
            </a:r>
            <a:r>
              <a:rPr lang="en-US" sz="2000" dirty="0">
                <a:solidFill>
                  <a:srgbClr val="00B050"/>
                </a:solidFill>
              </a:rPr>
              <a:t>care about it</a:t>
            </a:r>
          </a:p>
          <a:p>
            <a:pPr marL="0" lvl="0" indent="0" algn="l" rtl="0">
              <a:spcBef>
                <a:spcPts val="0"/>
              </a:spcBef>
              <a:spcAft>
                <a:spcPts val="0"/>
              </a:spcAft>
              <a:buNone/>
            </a:pPr>
            <a:r>
              <a:rPr lang="en-US" sz="2000" dirty="0">
                <a:solidFill>
                  <a:srgbClr val="00B050"/>
                </a:solidFill>
              </a:rPr>
              <a:t>And we </a:t>
            </a:r>
            <a:r>
              <a:rPr lang="en" sz="2000" dirty="0">
                <a:solidFill>
                  <a:srgbClr val="00B050"/>
                </a:solidFill>
              </a:rPr>
              <a:t>can do something about it</a:t>
            </a:r>
          </a:p>
          <a:p>
            <a:pPr marL="0" lvl="0" indent="0" algn="l" rtl="0">
              <a:spcBef>
                <a:spcPts val="0"/>
              </a:spcBef>
              <a:spcAft>
                <a:spcPts val="0"/>
              </a:spcAft>
              <a:buNone/>
            </a:pPr>
            <a:endParaRPr lang="en" sz="2000" dirty="0"/>
          </a:p>
          <a:p>
            <a:pPr marL="0" lvl="0" indent="0" algn="l" rtl="0">
              <a:spcBef>
                <a:spcPts val="0"/>
              </a:spcBef>
              <a:spcAft>
                <a:spcPts val="0"/>
              </a:spcAft>
              <a:buNone/>
            </a:pPr>
            <a:r>
              <a:rPr lang="en" sz="2000" dirty="0">
                <a:solidFill>
                  <a:srgbClr val="C00000"/>
                </a:solidFill>
              </a:rPr>
              <a:t>But we don’t (</a:t>
            </a:r>
            <a:r>
              <a:rPr lang="en-US" sz="2000" dirty="0">
                <a:solidFill>
                  <a:srgbClr val="C00000"/>
                </a:solidFill>
              </a:rPr>
              <a:t>do much)..</a:t>
            </a:r>
            <a:r>
              <a:rPr lang="en-US" sz="2000" b="1" dirty="0">
                <a:solidFill>
                  <a:srgbClr val="C00000"/>
                </a:solidFill>
              </a:rPr>
              <a:t>why not?</a:t>
            </a:r>
            <a:endParaRPr sz="2000" b="1" dirty="0">
              <a:solidFill>
                <a:srgbClr val="C00000"/>
              </a:solidFill>
            </a:endParaRPr>
          </a:p>
        </p:txBody>
      </p:sp>
      <p:pic>
        <p:nvPicPr>
          <p:cNvPr id="3" name="Shape 9" descr="CSCS logo (color).png">
            <a:extLst>
              <a:ext uri="{FF2B5EF4-FFF2-40B4-BE49-F238E27FC236}">
                <a16:creationId xmlns:a16="http://schemas.microsoft.com/office/drawing/2014/main" id="{9EB1654C-2A18-461B-A06E-FDE47BAFDDFE}"/>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EAD1ED72-6932-4FDF-AA6F-EBB98ECEED94}"/>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9E85BA0F-70AC-44F1-A3D9-95365DD1C76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1621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0804" y="723965"/>
            <a:ext cx="6170023" cy="1292662"/>
          </a:xfrm>
          <a:prstGeom prst="rect">
            <a:avLst/>
          </a:prstGeom>
        </p:spPr>
        <p:txBody>
          <a:bodyPr wrap="square">
            <a:spAutoFit/>
          </a:bodyPr>
          <a:lstStyle/>
          <a:p>
            <a:r>
              <a:rPr lang="en-US" sz="2400" i="1" dirty="0">
                <a:solidFill>
                  <a:srgbClr val="002060"/>
                </a:solidFill>
              </a:rPr>
              <a:t>Renee </a:t>
            </a:r>
            <a:r>
              <a:rPr lang="en-US" sz="2400" i="1" dirty="0" err="1">
                <a:solidFill>
                  <a:srgbClr val="002060"/>
                </a:solidFill>
              </a:rPr>
              <a:t>Lertzman</a:t>
            </a:r>
            <a:endParaRPr lang="en-US" sz="2400" i="1" dirty="0">
              <a:solidFill>
                <a:srgbClr val="002060"/>
              </a:solidFill>
            </a:endParaRPr>
          </a:p>
          <a:p>
            <a:endParaRPr lang="en-US" dirty="0"/>
          </a:p>
          <a:p>
            <a:endParaRPr lang="en-US" dirty="0"/>
          </a:p>
          <a:p>
            <a:endParaRPr lang="en-US" dirty="0"/>
          </a:p>
        </p:txBody>
      </p:sp>
      <p:pic>
        <p:nvPicPr>
          <p:cNvPr id="7170" name="Picture 2" descr="Image result for environmental melancholia"/>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6580777" y="1895565"/>
            <a:ext cx="2464526" cy="3652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778" y="122735"/>
            <a:ext cx="4007303" cy="1562737"/>
          </a:xfrm>
          <a:prstGeom prst="rect">
            <a:avLst/>
          </a:prstGeom>
        </p:spPr>
      </p:pic>
      <p:grpSp>
        <p:nvGrpSpPr>
          <p:cNvPr id="6" name="Group 5">
            <a:extLst>
              <a:ext uri="{FF2B5EF4-FFF2-40B4-BE49-F238E27FC236}">
                <a16:creationId xmlns:a16="http://schemas.microsoft.com/office/drawing/2014/main" id="{CA9CC62D-052C-4C0D-BFAA-7D455C0294D0}"/>
              </a:ext>
            </a:extLst>
          </p:cNvPr>
          <p:cNvGrpSpPr/>
          <p:nvPr/>
        </p:nvGrpSpPr>
        <p:grpSpPr>
          <a:xfrm>
            <a:off x="158297" y="1"/>
            <a:ext cx="8985702" cy="5143500"/>
            <a:chOff x="211063" y="1"/>
            <a:chExt cx="11980936" cy="6858000"/>
          </a:xfrm>
        </p:grpSpPr>
        <p:pic>
          <p:nvPicPr>
            <p:cNvPr id="7" name="Shape 9" descr="CSCS logo (color).png">
              <a:extLst>
                <a:ext uri="{FF2B5EF4-FFF2-40B4-BE49-F238E27FC236}">
                  <a16:creationId xmlns:a16="http://schemas.microsoft.com/office/drawing/2014/main" id="{FE0D3417-F293-43B6-A733-9ADC35924CAF}"/>
                </a:ext>
              </a:extLst>
            </p:cNvPr>
            <p:cNvPicPr preferRelativeResize="0"/>
            <p:nvPr/>
          </p:nvPicPr>
          <p:blipFill>
            <a:blip r:embed="rId4" cstate="screen">
              <a:alphaModFix/>
              <a:extLst>
                <a:ext uri="{28A0092B-C50C-407E-A947-70E740481C1C}">
                  <a14:useLocalDpi xmlns:a14="http://schemas.microsoft.com/office/drawing/2010/main" val="0"/>
                </a:ext>
              </a:extLst>
            </a:blip>
            <a:stretch>
              <a:fillRect/>
            </a:stretch>
          </p:blipFill>
          <p:spPr>
            <a:xfrm>
              <a:off x="211063" y="6205592"/>
              <a:ext cx="1904519" cy="524699"/>
            </a:xfrm>
            <a:prstGeom prst="rect">
              <a:avLst/>
            </a:prstGeom>
            <a:noFill/>
            <a:ln>
              <a:noFill/>
            </a:ln>
          </p:spPr>
        </p:pic>
        <p:sp>
          <p:nvSpPr>
            <p:cNvPr id="8" name="Rectangle 7">
              <a:extLst>
                <a:ext uri="{FF2B5EF4-FFF2-40B4-BE49-F238E27FC236}">
                  <a16:creationId xmlns:a16="http://schemas.microsoft.com/office/drawing/2014/main" id="{21ECAE8A-1AF4-4AD1-B6E1-22E6A2E5D3ED}"/>
                </a:ext>
              </a:extLst>
            </p:cNvPr>
            <p:cNvSpPr/>
            <p:nvPr/>
          </p:nvSpPr>
          <p:spPr>
            <a:xfrm>
              <a:off x="2266655" y="6579402"/>
              <a:ext cx="9095889" cy="1508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EEF9CFA8-2097-49B6-8E32-D31AC245D8D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1548452" y="1"/>
              <a:ext cx="643547"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404971" y="1148794"/>
            <a:ext cx="5988552" cy="3539430"/>
          </a:xfrm>
          <a:prstGeom prst="rect">
            <a:avLst/>
          </a:prstGeom>
          <a:noFill/>
        </p:spPr>
        <p:txBody>
          <a:bodyPr wrap="square" rtlCol="0">
            <a:spAutoFit/>
          </a:bodyPr>
          <a:lstStyle/>
          <a:p>
            <a:r>
              <a:rPr lang="en-US" sz="1600" dirty="0"/>
              <a:t>“Renee </a:t>
            </a:r>
            <a:r>
              <a:rPr lang="en-US" sz="1600" dirty="0" err="1"/>
              <a:t>Lertzman</a:t>
            </a:r>
            <a:r>
              <a:rPr lang="en-US" sz="1600" dirty="0"/>
              <a:t>…pointing out that there is a </a:t>
            </a:r>
            <a:r>
              <a:rPr lang="en-US" sz="1600" dirty="0">
                <a:solidFill>
                  <a:srgbClr val="FF0000"/>
                </a:solidFill>
              </a:rPr>
              <a:t>‘myth of apathy’.  Many people in fact care too much, not too little, and as a result they resort to psychological and social defenses.  </a:t>
            </a:r>
            <a:r>
              <a:rPr lang="en-US" sz="1600" dirty="0"/>
              <a:t>Albrecht calls this state </a:t>
            </a:r>
            <a:r>
              <a:rPr lang="en-US" sz="1600" dirty="0" err="1"/>
              <a:t>ecoparalysis</a:t>
            </a:r>
            <a:r>
              <a:rPr lang="en-US" sz="1600" dirty="0"/>
              <a:t>; people would like to be able to act, but find themselves paralyzed.  This naturally has dire consequences for sustainability. </a:t>
            </a:r>
          </a:p>
          <a:p>
            <a:endParaRPr lang="en-US" sz="1600" dirty="0"/>
          </a:p>
          <a:p>
            <a:r>
              <a:rPr lang="en-US" sz="1600" dirty="0"/>
              <a:t>…The numbing of emotional life is connected to what </a:t>
            </a:r>
            <a:r>
              <a:rPr lang="en-US" sz="1600" dirty="0" err="1"/>
              <a:t>Lertzman</a:t>
            </a:r>
            <a:r>
              <a:rPr lang="en-US" sz="1600" dirty="0"/>
              <a:t> calls ‘environmental melancholy.’  People resort to a kind of anticipatory mourning where they try to break down in advance the emotional connections to certain things so that they don’t have to suffer when they lose them.”</a:t>
            </a:r>
          </a:p>
          <a:p>
            <a:endParaRPr lang="en-US" sz="1600" dirty="0"/>
          </a:p>
          <a:p>
            <a:r>
              <a:rPr lang="en-US" sz="1600" dirty="0"/>
              <a:t>– </a:t>
            </a:r>
            <a:r>
              <a:rPr lang="en-US" sz="1600" dirty="0" err="1"/>
              <a:t>Panu</a:t>
            </a:r>
            <a:r>
              <a:rPr lang="en-US" sz="1600" dirty="0"/>
              <a:t> </a:t>
            </a:r>
            <a:r>
              <a:rPr lang="en-US" sz="1600" dirty="0" err="1"/>
              <a:t>Pihkala</a:t>
            </a:r>
            <a:endParaRPr lang="en-US" sz="1600" dirty="0"/>
          </a:p>
          <a:p>
            <a:endParaRPr lang="en-US" sz="1600" dirty="0"/>
          </a:p>
        </p:txBody>
      </p:sp>
      <p:sp>
        <p:nvSpPr>
          <p:cNvPr id="11" name="TextBox 10">
            <a:extLst>
              <a:ext uri="{FF2B5EF4-FFF2-40B4-BE49-F238E27FC236}">
                <a16:creationId xmlns:a16="http://schemas.microsoft.com/office/drawing/2014/main" id="{5B64953C-01DD-43A7-95AE-4C08B3D98FF7}"/>
              </a:ext>
            </a:extLst>
          </p:cNvPr>
          <p:cNvSpPr txBox="1"/>
          <p:nvPr/>
        </p:nvSpPr>
        <p:spPr>
          <a:xfrm>
            <a:off x="310749" y="285384"/>
            <a:ext cx="2820900" cy="461665"/>
          </a:xfrm>
          <a:prstGeom prst="rect">
            <a:avLst/>
          </a:prstGeom>
          <a:noFill/>
        </p:spPr>
        <p:txBody>
          <a:bodyPr wrap="none" rtlCol="0">
            <a:spAutoFit/>
          </a:bodyPr>
          <a:lstStyle/>
          <a:p>
            <a:r>
              <a:rPr lang="en-US" sz="2400" dirty="0">
                <a:solidFill>
                  <a:srgbClr val="009BD2"/>
                </a:solidFill>
                <a:latin typeface="Segoe UI" panose="020B0502040204020203" pitchFamily="34" charset="0"/>
                <a:cs typeface="Segoe UI" panose="020B0502040204020203" pitchFamily="34" charset="0"/>
              </a:rPr>
              <a:t>The myth of apathy</a:t>
            </a:r>
          </a:p>
        </p:txBody>
      </p:sp>
      <p:pic>
        <p:nvPicPr>
          <p:cNvPr id="12" name="Shape 9" descr="CSCS logo (color).png">
            <a:extLst>
              <a:ext uri="{FF2B5EF4-FFF2-40B4-BE49-F238E27FC236}">
                <a16:creationId xmlns:a16="http://schemas.microsoft.com/office/drawing/2014/main" id="{6D5FD7AC-AFEC-4D0C-AA08-E712239F6E42}"/>
              </a:ext>
            </a:extLst>
          </p:cNvPr>
          <p:cNvPicPr preferRelativeResize="0"/>
          <p:nvPr/>
        </p:nvPicPr>
        <p:blipFill>
          <a:blip r:embed="rId6"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13" name="Rectangle 12">
            <a:extLst>
              <a:ext uri="{FF2B5EF4-FFF2-40B4-BE49-F238E27FC236}">
                <a16:creationId xmlns:a16="http://schemas.microsoft.com/office/drawing/2014/main" id="{DCF50309-0F52-41D6-87F8-7DAA9E5703FB}"/>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4"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400336F4-E187-44A0-9D17-591868C7AD37}"/>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9771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4635500"/>
          </a:xfrm>
          <a:prstGeom prst="rect">
            <a:avLst/>
          </a:prstGeom>
        </p:spPr>
      </p:pic>
    </p:spTree>
    <p:extLst>
      <p:ext uri="{BB962C8B-B14F-4D97-AF65-F5344CB8AC3E}">
        <p14:creationId xmlns:p14="http://schemas.microsoft.com/office/powerpoint/2010/main" val="41329082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9A1476-3B15-4B65-BE23-15A8663814ED}"/>
              </a:ext>
            </a:extLst>
          </p:cNvPr>
          <p:cNvSpPr txBox="1"/>
          <p:nvPr/>
        </p:nvSpPr>
        <p:spPr>
          <a:xfrm>
            <a:off x="151559" y="277337"/>
            <a:ext cx="6388726" cy="769441"/>
          </a:xfrm>
          <a:prstGeom prst="rect">
            <a:avLst/>
          </a:prstGeom>
          <a:noFill/>
        </p:spPr>
        <p:txBody>
          <a:bodyPr wrap="square" rtlCol="0">
            <a:spAutoFit/>
          </a:bodyPr>
          <a:lstStyle/>
          <a:p>
            <a:r>
              <a:rPr lang="en-US" sz="2000" dirty="0"/>
              <a:t>The food fight in environmentalism (well, one of them) – </a:t>
            </a:r>
            <a:r>
              <a:rPr lang="en-US" sz="2400" b="1" dirty="0"/>
              <a:t>what’s the best motivator?</a:t>
            </a:r>
            <a:endParaRPr lang="en-US" sz="2000" b="1" dirty="0"/>
          </a:p>
        </p:txBody>
      </p:sp>
      <p:pic>
        <p:nvPicPr>
          <p:cNvPr id="3" name="Shape 9" descr="CSCS logo (color).png">
            <a:extLst>
              <a:ext uri="{FF2B5EF4-FFF2-40B4-BE49-F238E27FC236}">
                <a16:creationId xmlns:a16="http://schemas.microsoft.com/office/drawing/2014/main" id="{51215EDD-BA47-4C60-9D3B-F5C4D9310DDB}"/>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010A228D-C1B5-4058-865A-D85010624CD9}"/>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3EEF7A65-208F-45F0-9D54-F6EB74328EF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39993F-905D-4082-B22F-21A02A2AB3E3}"/>
              </a:ext>
            </a:extLst>
          </p:cNvPr>
          <p:cNvSpPr txBox="1"/>
          <p:nvPr/>
        </p:nvSpPr>
        <p:spPr>
          <a:xfrm>
            <a:off x="1242901" y="4381946"/>
            <a:ext cx="7440498" cy="369332"/>
          </a:xfrm>
          <a:prstGeom prst="rect">
            <a:avLst/>
          </a:prstGeom>
          <a:noFill/>
        </p:spPr>
        <p:txBody>
          <a:bodyPr wrap="none" rtlCol="0">
            <a:spAutoFit/>
          </a:bodyPr>
          <a:lstStyle/>
          <a:p>
            <a:r>
              <a:rPr lang="en-US" i="1" dirty="0">
                <a:solidFill>
                  <a:srgbClr val="00B050"/>
                </a:solidFill>
              </a:rPr>
              <a:t>So we agonize about how to best get people to act.  How do we convince ourselves?</a:t>
            </a:r>
          </a:p>
        </p:txBody>
      </p:sp>
    </p:spTree>
    <p:extLst>
      <p:ext uri="{BB962C8B-B14F-4D97-AF65-F5344CB8AC3E}">
        <p14:creationId xmlns:p14="http://schemas.microsoft.com/office/powerpoint/2010/main" val="4095424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lh6.googleusercontent.com/j4RKynjqW1rAMmm6qgsi9DVwLOV2daVuqSOnezGQJ3ytx1_oUke62TkYfUN-Hu1RwolvI5qXmGllr-wBmCX6j_MYaCVAAuXD1T2K8-Gsx41mW4uC8uRQl9X_d4BQwppg6c8EBtN6znQ"/>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3585285" y="925829"/>
            <a:ext cx="5006340" cy="329184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lh6.googleusercontent.com/c-BPH7k8S887STYLfMkbIp15EGMOJ9LZ2j-fjUrFmgQ4X_iWXqabgT2tvVcL7l_TGAoAQIhKFFs-zUMvdS9HPZqmfxmlK1_phB43DabCEd7da8YppOhribBQsmt1ZBdPx9iOVMjT53s"/>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1630" y="843692"/>
            <a:ext cx="3443939" cy="3452061"/>
          </a:xfrm>
          <a:prstGeom prst="rect">
            <a:avLst/>
          </a:prstGeom>
          <a:noFill/>
          <a:extLst>
            <a:ext uri="{909E8E84-426E-40DD-AFC4-6F175D3DCCD1}">
              <a14:hiddenFill xmlns:a14="http://schemas.microsoft.com/office/drawing/2010/main">
                <a:solidFill>
                  <a:srgbClr val="FFFFFF"/>
                </a:solidFill>
              </a14:hiddenFill>
            </a:ext>
          </a:extLst>
        </p:spPr>
      </p:pic>
      <p:pic>
        <p:nvPicPr>
          <p:cNvPr id="4" name="Shape 9" descr="CSCS logo (color).png">
            <a:extLst>
              <a:ext uri="{FF2B5EF4-FFF2-40B4-BE49-F238E27FC236}">
                <a16:creationId xmlns:a16="http://schemas.microsoft.com/office/drawing/2014/main" id="{51D6DE11-73FC-4C55-8E9C-1DC85083D996}"/>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41897AB3-90DE-4B02-A003-B5367AA7EBA1}"/>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83E03684-C66A-4157-BC5C-2F0981E8F418}"/>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6510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E3349D-403F-4211-A3E7-8B89D0FE84A8}"/>
              </a:ext>
            </a:extLst>
          </p:cNvPr>
          <p:cNvSpPr txBox="1"/>
          <p:nvPr/>
        </p:nvSpPr>
        <p:spPr>
          <a:xfrm>
            <a:off x="426843" y="281760"/>
            <a:ext cx="7709768" cy="830997"/>
          </a:xfrm>
          <a:prstGeom prst="rect">
            <a:avLst/>
          </a:prstGeom>
          <a:noFill/>
        </p:spPr>
        <p:txBody>
          <a:bodyPr wrap="square" rtlCol="0">
            <a:spAutoFit/>
          </a:bodyPr>
          <a:lstStyle/>
          <a:p>
            <a:r>
              <a:rPr lang="en-US" sz="2400" dirty="0"/>
              <a:t>Framing climate change based on what is right or wrong is one possible way of motivating people to change.</a:t>
            </a:r>
          </a:p>
        </p:txBody>
      </p:sp>
      <p:sp>
        <p:nvSpPr>
          <p:cNvPr id="3" name="TextBox 2">
            <a:extLst>
              <a:ext uri="{FF2B5EF4-FFF2-40B4-BE49-F238E27FC236}">
                <a16:creationId xmlns:a16="http://schemas.microsoft.com/office/drawing/2014/main" id="{2ABF1112-3F1C-4B20-8F61-F0DA94AD5C4F}"/>
              </a:ext>
            </a:extLst>
          </p:cNvPr>
          <p:cNvSpPr txBox="1"/>
          <p:nvPr/>
        </p:nvSpPr>
        <p:spPr>
          <a:xfrm>
            <a:off x="1063364" y="1296031"/>
            <a:ext cx="4968155" cy="1015663"/>
          </a:xfrm>
          <a:prstGeom prst="rect">
            <a:avLst/>
          </a:prstGeom>
          <a:noFill/>
        </p:spPr>
        <p:txBody>
          <a:bodyPr wrap="none" rtlCol="0">
            <a:spAutoFit/>
          </a:bodyPr>
          <a:lstStyle/>
          <a:p>
            <a:r>
              <a:rPr lang="en-US" sz="2000" dirty="0"/>
              <a:t>It’s a deficit in information</a:t>
            </a:r>
          </a:p>
          <a:p>
            <a:r>
              <a:rPr lang="en-US" sz="2000" dirty="0"/>
              <a:t>There’s not a good economic motivation</a:t>
            </a:r>
          </a:p>
          <a:p>
            <a:r>
              <a:rPr lang="en-US" sz="2000" dirty="0"/>
              <a:t>We’re not taking our moral mandate seriously</a:t>
            </a:r>
          </a:p>
        </p:txBody>
      </p:sp>
      <p:sp>
        <p:nvSpPr>
          <p:cNvPr id="4" name="TextBox 3">
            <a:extLst>
              <a:ext uri="{FF2B5EF4-FFF2-40B4-BE49-F238E27FC236}">
                <a16:creationId xmlns:a16="http://schemas.microsoft.com/office/drawing/2014/main" id="{58DF8B6E-327F-4AD3-9E90-3E7AF1FB17A9}"/>
              </a:ext>
            </a:extLst>
          </p:cNvPr>
          <p:cNvSpPr txBox="1"/>
          <p:nvPr/>
        </p:nvSpPr>
        <p:spPr>
          <a:xfrm>
            <a:off x="1242901" y="4381946"/>
            <a:ext cx="7440498" cy="369332"/>
          </a:xfrm>
          <a:prstGeom prst="rect">
            <a:avLst/>
          </a:prstGeom>
          <a:noFill/>
        </p:spPr>
        <p:txBody>
          <a:bodyPr wrap="none" rtlCol="0">
            <a:spAutoFit/>
          </a:bodyPr>
          <a:lstStyle/>
          <a:p>
            <a:r>
              <a:rPr lang="en-US" i="1" dirty="0">
                <a:solidFill>
                  <a:srgbClr val="00B050"/>
                </a:solidFill>
              </a:rPr>
              <a:t>So we agonize about how to best get people to act.  How do we convince ourselves?</a:t>
            </a:r>
          </a:p>
        </p:txBody>
      </p:sp>
      <p:pic>
        <p:nvPicPr>
          <p:cNvPr id="5" name="Shape 9" descr="CSCS logo (color).png">
            <a:extLst>
              <a:ext uri="{FF2B5EF4-FFF2-40B4-BE49-F238E27FC236}">
                <a16:creationId xmlns:a16="http://schemas.microsoft.com/office/drawing/2014/main" id="{15A51B19-FB2B-4206-80F3-226021EABBE7}"/>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6" name="Rectangle 5">
            <a:extLst>
              <a:ext uri="{FF2B5EF4-FFF2-40B4-BE49-F238E27FC236}">
                <a16:creationId xmlns:a16="http://schemas.microsoft.com/office/drawing/2014/main" id="{CC7619C9-33DC-41DC-98B2-16C965433447}"/>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040C0F69-1BB1-4EE0-873C-2498AFB5499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6161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1197434" y="1221523"/>
            <a:ext cx="6674318" cy="2615455"/>
            <a:chOff x="244909" y="2145883"/>
            <a:chExt cx="8899091" cy="3487273"/>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909" y="2145883"/>
              <a:ext cx="8899091" cy="3485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628444" y="2472267"/>
              <a:ext cx="4515556" cy="3160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7434" y="1220176"/>
            <a:ext cx="6674318" cy="2614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60058" y="4490683"/>
            <a:ext cx="3466407" cy="327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a:extLst>
              <a:ext uri="{FF2B5EF4-FFF2-40B4-BE49-F238E27FC236}">
                <a16:creationId xmlns:a16="http://schemas.microsoft.com/office/drawing/2014/main" id="{CA9CC62D-052C-4C0D-BFAA-7D455C0294D0}"/>
              </a:ext>
            </a:extLst>
          </p:cNvPr>
          <p:cNvGrpSpPr/>
          <p:nvPr/>
        </p:nvGrpSpPr>
        <p:grpSpPr>
          <a:xfrm>
            <a:off x="158298" y="0"/>
            <a:ext cx="8985702" cy="5143500"/>
            <a:chOff x="211063" y="1"/>
            <a:chExt cx="11980936" cy="6858000"/>
          </a:xfrm>
        </p:grpSpPr>
        <p:pic>
          <p:nvPicPr>
            <p:cNvPr id="11" name="Shape 9" descr="CSCS logo (color).png">
              <a:extLst>
                <a:ext uri="{FF2B5EF4-FFF2-40B4-BE49-F238E27FC236}">
                  <a16:creationId xmlns:a16="http://schemas.microsoft.com/office/drawing/2014/main" id="{FE0D3417-F293-43B6-A733-9ADC35924CAF}"/>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211063" y="6205592"/>
              <a:ext cx="1904519" cy="524699"/>
            </a:xfrm>
            <a:prstGeom prst="rect">
              <a:avLst/>
            </a:prstGeom>
            <a:noFill/>
            <a:ln>
              <a:noFill/>
            </a:ln>
          </p:spPr>
        </p:pic>
        <p:sp>
          <p:nvSpPr>
            <p:cNvPr id="12" name="Rectangle 11">
              <a:extLst>
                <a:ext uri="{FF2B5EF4-FFF2-40B4-BE49-F238E27FC236}">
                  <a16:creationId xmlns:a16="http://schemas.microsoft.com/office/drawing/2014/main" id="{21ECAE8A-1AF4-4AD1-B6E1-22E6A2E5D3ED}"/>
                </a:ext>
              </a:extLst>
            </p:cNvPr>
            <p:cNvSpPr/>
            <p:nvPr/>
          </p:nvSpPr>
          <p:spPr>
            <a:xfrm>
              <a:off x="2266655" y="6579402"/>
              <a:ext cx="9095889" cy="1508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EEF9CFA8-2097-49B6-8E32-D31AC245D8D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548452" y="1"/>
              <a:ext cx="643547"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290682" y="251572"/>
            <a:ext cx="8035783" cy="830997"/>
          </a:xfrm>
          <a:prstGeom prst="rect">
            <a:avLst/>
          </a:prstGeom>
        </p:spPr>
        <p:txBody>
          <a:bodyPr wrap="square">
            <a:spAutoFit/>
          </a:bodyPr>
          <a:lstStyle/>
          <a:p>
            <a:r>
              <a:rPr lang="en-US" sz="2400" dirty="0"/>
              <a:t>Information Deficit Model.  </a:t>
            </a:r>
            <a:r>
              <a:rPr lang="en-US" sz="2400" i="1" dirty="0"/>
              <a:t>What happens if we are better informed?</a:t>
            </a:r>
          </a:p>
        </p:txBody>
      </p:sp>
    </p:spTree>
    <p:extLst>
      <p:ext uri="{BB962C8B-B14F-4D97-AF65-F5344CB8AC3E}">
        <p14:creationId xmlns:p14="http://schemas.microsoft.com/office/powerpoint/2010/main" val="377197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557939" y="960644"/>
            <a:ext cx="7940599" cy="3851580"/>
          </a:xfrm>
          <a:prstGeom prst="rect">
            <a:avLst/>
          </a:prstGeom>
          <a:noFill/>
          <a:ln>
            <a:noFill/>
          </a:ln>
        </p:spPr>
      </p:pic>
      <p:sp>
        <p:nvSpPr>
          <p:cNvPr id="2" name="TextBox 1">
            <a:extLst>
              <a:ext uri="{FF2B5EF4-FFF2-40B4-BE49-F238E27FC236}">
                <a16:creationId xmlns:a16="http://schemas.microsoft.com/office/drawing/2014/main" id="{2D34405A-8BC3-44DA-A3DB-D8D897CD4B09}"/>
              </a:ext>
            </a:extLst>
          </p:cNvPr>
          <p:cNvSpPr txBox="1"/>
          <p:nvPr/>
        </p:nvSpPr>
        <p:spPr>
          <a:xfrm>
            <a:off x="265176" y="129647"/>
            <a:ext cx="8233362" cy="830997"/>
          </a:xfrm>
          <a:prstGeom prst="rect">
            <a:avLst/>
          </a:prstGeom>
          <a:noFill/>
        </p:spPr>
        <p:txBody>
          <a:bodyPr wrap="square" rtlCol="0">
            <a:spAutoFit/>
          </a:bodyPr>
          <a:lstStyle/>
          <a:p>
            <a:r>
              <a:rPr lang="en-US" sz="2400" dirty="0"/>
              <a:t>Economics.  </a:t>
            </a:r>
            <a:r>
              <a:rPr lang="en-US" sz="2400" i="1" dirty="0"/>
              <a:t>Can goals be reached through enlightened self interest? Are we rationale actors?</a:t>
            </a:r>
          </a:p>
        </p:txBody>
      </p:sp>
      <p:pic>
        <p:nvPicPr>
          <p:cNvPr id="4" name="Shape 9" descr="CSCS logo (color).png">
            <a:extLst>
              <a:ext uri="{FF2B5EF4-FFF2-40B4-BE49-F238E27FC236}">
                <a16:creationId xmlns:a16="http://schemas.microsoft.com/office/drawing/2014/main" id="{60C0B060-F415-440B-88B1-73A1ED5EFA93}"/>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D8CF6690-14AB-4B9C-880C-3061B30C3FD7}"/>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AE75E412-F222-4A22-8DC0-234995770A8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87B9D5-A875-4112-B2D6-F4107806BE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76" y="673502"/>
            <a:ext cx="8565266" cy="3796496"/>
          </a:xfrm>
          <a:prstGeom prst="rect">
            <a:avLst/>
          </a:prstGeom>
        </p:spPr>
      </p:pic>
      <p:sp>
        <p:nvSpPr>
          <p:cNvPr id="3" name="TextBox 2">
            <a:extLst>
              <a:ext uri="{FF2B5EF4-FFF2-40B4-BE49-F238E27FC236}">
                <a16:creationId xmlns:a16="http://schemas.microsoft.com/office/drawing/2014/main" id="{B686B613-344F-473E-83A7-606E009DA485}"/>
              </a:ext>
            </a:extLst>
          </p:cNvPr>
          <p:cNvSpPr txBox="1"/>
          <p:nvPr/>
        </p:nvSpPr>
        <p:spPr>
          <a:xfrm>
            <a:off x="265176" y="129647"/>
            <a:ext cx="2491388" cy="461665"/>
          </a:xfrm>
          <a:prstGeom prst="rect">
            <a:avLst/>
          </a:prstGeom>
          <a:noFill/>
        </p:spPr>
        <p:txBody>
          <a:bodyPr wrap="none" rtlCol="0">
            <a:spAutoFit/>
          </a:bodyPr>
          <a:lstStyle/>
          <a:p>
            <a:r>
              <a:rPr lang="en-US" sz="2400" dirty="0"/>
              <a:t>Or a moral frame?</a:t>
            </a:r>
          </a:p>
        </p:txBody>
      </p:sp>
      <p:pic>
        <p:nvPicPr>
          <p:cNvPr id="4" name="Shape 9" descr="CSCS logo (color).png">
            <a:extLst>
              <a:ext uri="{FF2B5EF4-FFF2-40B4-BE49-F238E27FC236}">
                <a16:creationId xmlns:a16="http://schemas.microsoft.com/office/drawing/2014/main" id="{A2768F15-C072-4974-81ED-9352832B2291}"/>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EEB40F91-1319-45E7-8864-99E16027B7E9}"/>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9E9315AD-368C-45F3-B32A-FEFEC02F6B2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8070D4E-781C-4AD1-9D64-22E86DCB936A}"/>
              </a:ext>
            </a:extLst>
          </p:cNvPr>
          <p:cNvSpPr/>
          <p:nvPr/>
        </p:nvSpPr>
        <p:spPr>
          <a:xfrm>
            <a:off x="265176" y="1115878"/>
            <a:ext cx="8256733" cy="58118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655F24-CED7-4B52-90E3-9C8039C381B9}"/>
              </a:ext>
            </a:extLst>
          </p:cNvPr>
          <p:cNvSpPr/>
          <p:nvPr/>
        </p:nvSpPr>
        <p:spPr>
          <a:xfrm>
            <a:off x="272874" y="2594443"/>
            <a:ext cx="8256733" cy="85199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445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5A20EF-7F2A-4898-97C4-F62E21FD7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89" y="646735"/>
            <a:ext cx="8194876" cy="2592729"/>
          </a:xfrm>
          <a:prstGeom prst="rect">
            <a:avLst/>
          </a:prstGeom>
        </p:spPr>
      </p:pic>
      <p:pic>
        <p:nvPicPr>
          <p:cNvPr id="3" name="Shape 9" descr="CSCS logo (color).png">
            <a:extLst>
              <a:ext uri="{FF2B5EF4-FFF2-40B4-BE49-F238E27FC236}">
                <a16:creationId xmlns:a16="http://schemas.microsoft.com/office/drawing/2014/main" id="{F5E0C70A-F558-4C5E-A576-9BBFE6CF8896}"/>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80738241-BBBF-4AD0-9AF5-AD0B5A18B48A}"/>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DF01725A-3C1A-4633-BBAB-90DE67FADFD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CCF4EBE-5274-40C7-AF3D-0DB3B33438F5}"/>
              </a:ext>
            </a:extLst>
          </p:cNvPr>
          <p:cNvSpPr/>
          <p:nvPr/>
        </p:nvSpPr>
        <p:spPr>
          <a:xfrm>
            <a:off x="226589" y="646735"/>
            <a:ext cx="8256733" cy="53888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73344DF-1CFE-46A1-BB56-4256A1B23EF7}"/>
              </a:ext>
            </a:extLst>
          </p:cNvPr>
          <p:cNvSpPr/>
          <p:nvPr/>
        </p:nvSpPr>
        <p:spPr>
          <a:xfrm>
            <a:off x="1526582" y="3943220"/>
            <a:ext cx="6765010" cy="646331"/>
          </a:xfrm>
          <a:prstGeom prst="rect">
            <a:avLst/>
          </a:prstGeom>
        </p:spPr>
        <p:txBody>
          <a:bodyPr wrap="square">
            <a:spAutoFit/>
          </a:bodyPr>
          <a:lstStyle/>
          <a:p>
            <a:r>
              <a:rPr lang="en-US" dirty="0">
                <a:solidFill>
                  <a:srgbClr val="202124"/>
                </a:solidFill>
                <a:latin typeface="Roboto" panose="020B0604020202020204" charset="0"/>
              </a:rPr>
              <a:t>Psalm 24:1: "The Earth is the Lord's and all that is in it, the world, and those who live in it"</a:t>
            </a:r>
            <a:endParaRPr lang="en-US" dirty="0"/>
          </a:p>
        </p:txBody>
      </p:sp>
    </p:spTree>
    <p:extLst>
      <p:ext uri="{BB962C8B-B14F-4D97-AF65-F5344CB8AC3E}">
        <p14:creationId xmlns:p14="http://schemas.microsoft.com/office/powerpoint/2010/main" val="12270347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8"/>
          <p:cNvPicPr preferRelativeResize="0"/>
          <p:nvPr/>
        </p:nvPicPr>
        <p:blipFill rotWithShape="1">
          <a:blip r:embed="rId3">
            <a:alphaModFix/>
            <a:extLst>
              <a:ext uri="{28A0092B-C50C-407E-A947-70E740481C1C}">
                <a14:useLocalDpi xmlns:a14="http://schemas.microsoft.com/office/drawing/2010/main" val="0"/>
              </a:ext>
            </a:extLst>
          </a:blip>
          <a:srcRect l="20951" t="7371"/>
          <a:stretch/>
        </p:blipFill>
        <p:spPr>
          <a:xfrm>
            <a:off x="612741" y="131975"/>
            <a:ext cx="6240545" cy="4873658"/>
          </a:xfrm>
          <a:prstGeom prst="rect">
            <a:avLst/>
          </a:prstGeom>
          <a:noFill/>
          <a:ln>
            <a:noFill/>
          </a:ln>
        </p:spPr>
      </p:pic>
      <p:pic>
        <p:nvPicPr>
          <p:cNvPr id="3" name="Shape 9" descr="CSCS logo (color).png">
            <a:extLst>
              <a:ext uri="{FF2B5EF4-FFF2-40B4-BE49-F238E27FC236}">
                <a16:creationId xmlns:a16="http://schemas.microsoft.com/office/drawing/2014/main" id="{DFC48582-0321-4649-A7C4-513C5F4FE195}"/>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363C5EF9-A143-4123-A0C6-D76ADE4AFDBB}"/>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7FD0F33A-D4F4-47C7-AFBB-8B0307615A7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8109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9"/>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52400" y="152400"/>
            <a:ext cx="7026057" cy="4838700"/>
          </a:xfrm>
          <a:prstGeom prst="rect">
            <a:avLst/>
          </a:prstGeom>
          <a:noFill/>
          <a:ln>
            <a:noFill/>
          </a:ln>
        </p:spPr>
      </p:pic>
      <p:pic>
        <p:nvPicPr>
          <p:cNvPr id="3" name="Shape 9" descr="CSCS logo (color).png">
            <a:extLst>
              <a:ext uri="{FF2B5EF4-FFF2-40B4-BE49-F238E27FC236}">
                <a16:creationId xmlns:a16="http://schemas.microsoft.com/office/drawing/2014/main" id="{25587DDA-B074-494C-8E27-8B3839735308}"/>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DEE38A6A-C0D3-4A65-A765-AC352B259891}"/>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345D18E2-32A8-48AE-8451-E08D60AC6917}"/>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1354890-5A0F-41AC-8C58-5DCEB4131D36}"/>
              </a:ext>
            </a:extLst>
          </p:cNvPr>
          <p:cNvSpPr/>
          <p:nvPr/>
        </p:nvSpPr>
        <p:spPr>
          <a:xfrm>
            <a:off x="152401" y="2381022"/>
            <a:ext cx="7165488" cy="113709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5441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9"/>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52400" y="152400"/>
            <a:ext cx="7026057" cy="4838700"/>
          </a:xfrm>
          <a:prstGeom prst="rect">
            <a:avLst/>
          </a:prstGeom>
          <a:noFill/>
          <a:ln>
            <a:noFill/>
          </a:ln>
        </p:spPr>
      </p:pic>
      <p:pic>
        <p:nvPicPr>
          <p:cNvPr id="3" name="Shape 9" descr="CSCS logo (color).png">
            <a:extLst>
              <a:ext uri="{FF2B5EF4-FFF2-40B4-BE49-F238E27FC236}">
                <a16:creationId xmlns:a16="http://schemas.microsoft.com/office/drawing/2014/main" id="{25587DDA-B074-494C-8E27-8B3839735308}"/>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DEE38A6A-C0D3-4A65-A765-AC352B259891}"/>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345D18E2-32A8-48AE-8451-E08D60AC6917}"/>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15F96FA-501F-4DBF-83F2-D6EAFB87E0FB}"/>
              </a:ext>
            </a:extLst>
          </p:cNvPr>
          <p:cNvSpPr/>
          <p:nvPr/>
        </p:nvSpPr>
        <p:spPr>
          <a:xfrm>
            <a:off x="152399" y="259277"/>
            <a:ext cx="7026058" cy="197247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7328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6603D4-548E-4FC5-8FAF-CDA7CB2E1779}"/>
              </a:ext>
            </a:extLst>
          </p:cNvPr>
          <p:cNvSpPr txBox="1"/>
          <p:nvPr/>
        </p:nvSpPr>
        <p:spPr>
          <a:xfrm>
            <a:off x="358219" y="331352"/>
            <a:ext cx="6000617" cy="461665"/>
          </a:xfrm>
          <a:prstGeom prst="rect">
            <a:avLst/>
          </a:prstGeom>
          <a:noFill/>
        </p:spPr>
        <p:txBody>
          <a:bodyPr wrap="none" rtlCol="0">
            <a:spAutoFit/>
          </a:bodyPr>
          <a:lstStyle/>
          <a:p>
            <a:r>
              <a:rPr lang="en-US" sz="2400" dirty="0"/>
              <a:t>What are components of the moral argument?</a:t>
            </a:r>
          </a:p>
        </p:txBody>
      </p:sp>
      <p:sp>
        <p:nvSpPr>
          <p:cNvPr id="4" name="TextBox 3">
            <a:extLst>
              <a:ext uri="{FF2B5EF4-FFF2-40B4-BE49-F238E27FC236}">
                <a16:creationId xmlns:a16="http://schemas.microsoft.com/office/drawing/2014/main" id="{DB50C59E-F0F1-4D23-89F4-B44546DA1877}"/>
              </a:ext>
            </a:extLst>
          </p:cNvPr>
          <p:cNvSpPr txBox="1"/>
          <p:nvPr/>
        </p:nvSpPr>
        <p:spPr>
          <a:xfrm>
            <a:off x="3039425" y="4372141"/>
            <a:ext cx="4593758" cy="369332"/>
          </a:xfrm>
          <a:prstGeom prst="rect">
            <a:avLst/>
          </a:prstGeom>
          <a:noFill/>
        </p:spPr>
        <p:txBody>
          <a:bodyPr wrap="none" rtlCol="0">
            <a:spAutoFit/>
          </a:bodyPr>
          <a:lstStyle/>
          <a:p>
            <a:r>
              <a:rPr lang="en-US" i="1" dirty="0"/>
              <a:t>Right and Wrong means…thinking about the other</a:t>
            </a:r>
          </a:p>
        </p:txBody>
      </p:sp>
      <p:pic>
        <p:nvPicPr>
          <p:cNvPr id="1026" name="Picture 2" descr="Image result for climate three chairs">
            <a:extLst>
              <a:ext uri="{FF2B5EF4-FFF2-40B4-BE49-F238E27FC236}">
                <a16:creationId xmlns:a16="http://schemas.microsoft.com/office/drawing/2014/main" id="{50A0FBE8-D7A5-42A6-848F-47144BF60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993" y="977837"/>
            <a:ext cx="5058727" cy="3366353"/>
          </a:xfrm>
          <a:prstGeom prst="rect">
            <a:avLst/>
          </a:prstGeom>
          <a:noFill/>
          <a:extLst>
            <a:ext uri="{909E8E84-426E-40DD-AFC4-6F175D3DCCD1}">
              <a14:hiddenFill xmlns:a14="http://schemas.microsoft.com/office/drawing/2010/main">
                <a:solidFill>
                  <a:srgbClr val="FFFFFF"/>
                </a:solidFill>
              </a14:hiddenFill>
            </a:ext>
          </a:extLst>
        </p:spPr>
      </p:pic>
      <p:pic>
        <p:nvPicPr>
          <p:cNvPr id="6" name="Shape 9" descr="CSCS logo (color).png">
            <a:extLst>
              <a:ext uri="{FF2B5EF4-FFF2-40B4-BE49-F238E27FC236}">
                <a16:creationId xmlns:a16="http://schemas.microsoft.com/office/drawing/2014/main" id="{CA3F0B04-EE0A-4335-BFCB-0EE27F9FB82C}"/>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7" name="Rectangle 6">
            <a:extLst>
              <a:ext uri="{FF2B5EF4-FFF2-40B4-BE49-F238E27FC236}">
                <a16:creationId xmlns:a16="http://schemas.microsoft.com/office/drawing/2014/main" id="{6912746B-5601-4AC3-81FC-60BB36F1AA8A}"/>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9E49A233-E1B3-42C5-AAD5-DA014F22593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1850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90F42D-ACD2-472F-AF15-B30559C05CF8}"/>
              </a:ext>
            </a:extLst>
          </p:cNvPr>
          <p:cNvSpPr/>
          <p:nvPr/>
        </p:nvSpPr>
        <p:spPr>
          <a:xfrm>
            <a:off x="418452" y="903106"/>
            <a:ext cx="8167607" cy="2450094"/>
          </a:xfrm>
          <a:prstGeom prst="rect">
            <a:avLst/>
          </a:prstGeom>
        </p:spPr>
        <p:txBody>
          <a:bodyPr wrap="square">
            <a:spAutoFit/>
          </a:bodyPr>
          <a:lstStyle/>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“..not until Hiroshima did human agency being to awaken to its newfound faculty for worldwide catastrophe.  Not until the last few decades has the exponential expansion of our fossil fuel exploitation given us a lever with which to move the world.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…It requires us to consider our </a:t>
            </a:r>
            <a:r>
              <a:rPr lang="en-US" dirty="0" err="1">
                <a:latin typeface="Calibri" panose="020F0502020204030204" pitchFamily="34" charset="0"/>
                <a:ea typeface="Calibri" panose="020F0502020204030204" pitchFamily="34" charset="0"/>
                <a:cs typeface="Times New Roman" panose="02020603050405020304" pitchFamily="18" charset="0"/>
              </a:rPr>
              <a:t>neighbours</a:t>
            </a:r>
            <a:r>
              <a:rPr lang="en-US" dirty="0">
                <a:latin typeface="Calibri" panose="020F0502020204030204" pitchFamily="34" charset="0"/>
                <a:ea typeface="Calibri" panose="020F0502020204030204" pitchFamily="34" charset="0"/>
                <a:cs typeface="Times New Roman" panose="02020603050405020304" pitchFamily="18" charset="0"/>
              </a:rPr>
              <a:t> who may be harmed by our actions more than we’ve ever had to before”</a:t>
            </a: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i="1" dirty="0">
                <a:latin typeface="Calibri" panose="020F0502020204030204" pitchFamily="34" charset="0"/>
                <a:ea typeface="Calibri" panose="020F0502020204030204" pitchFamily="34" charset="0"/>
                <a:cs typeface="Times New Roman" panose="02020603050405020304" pitchFamily="18" charset="0"/>
              </a:rPr>
              <a:t>S. Gardiner in The Perfect Moral Storm</a:t>
            </a:r>
          </a:p>
        </p:txBody>
      </p:sp>
      <p:pic>
        <p:nvPicPr>
          <p:cNvPr id="3" name="Picture 2" descr="Image result for climate three chairs">
            <a:extLst>
              <a:ext uri="{FF2B5EF4-FFF2-40B4-BE49-F238E27FC236}">
                <a16:creationId xmlns:a16="http://schemas.microsoft.com/office/drawing/2014/main" id="{DF94B01A-863B-4AAC-BD4F-3230F00D0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349" y="3470564"/>
            <a:ext cx="2074361" cy="13803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FC4594-4F75-4703-979F-47F5C0EF64C4}"/>
              </a:ext>
            </a:extLst>
          </p:cNvPr>
          <p:cNvSpPr txBox="1"/>
          <p:nvPr/>
        </p:nvSpPr>
        <p:spPr>
          <a:xfrm>
            <a:off x="263951" y="152400"/>
            <a:ext cx="6410601" cy="461665"/>
          </a:xfrm>
          <a:prstGeom prst="rect">
            <a:avLst/>
          </a:prstGeom>
          <a:noFill/>
        </p:spPr>
        <p:txBody>
          <a:bodyPr wrap="none" rtlCol="0">
            <a:spAutoFit/>
          </a:bodyPr>
          <a:lstStyle/>
          <a:p>
            <a:r>
              <a:rPr lang="en-US" sz="2400" dirty="0"/>
              <a:t>Chair #1 : The global human community argument</a:t>
            </a:r>
          </a:p>
        </p:txBody>
      </p:sp>
      <p:pic>
        <p:nvPicPr>
          <p:cNvPr id="5" name="Shape 9" descr="CSCS logo (color).png">
            <a:extLst>
              <a:ext uri="{FF2B5EF4-FFF2-40B4-BE49-F238E27FC236}">
                <a16:creationId xmlns:a16="http://schemas.microsoft.com/office/drawing/2014/main" id="{9CE37594-3E73-47C6-9AB4-AADC7317357F}"/>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6" name="Rectangle 5">
            <a:extLst>
              <a:ext uri="{FF2B5EF4-FFF2-40B4-BE49-F238E27FC236}">
                <a16:creationId xmlns:a16="http://schemas.microsoft.com/office/drawing/2014/main" id="{6C9B6718-BFF9-4D01-9F21-DD72900D2F4A}"/>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E2F9FC1D-D34F-4D74-885E-DBDFEBADBA7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D4A8D6F-EC85-41D5-825E-FF5CBAC8DE26}"/>
              </a:ext>
            </a:extLst>
          </p:cNvPr>
          <p:cNvSpPr/>
          <p:nvPr/>
        </p:nvSpPr>
        <p:spPr>
          <a:xfrm>
            <a:off x="1474914" y="4088740"/>
            <a:ext cx="4572000" cy="646331"/>
          </a:xfrm>
          <a:prstGeom prst="rect">
            <a:avLst/>
          </a:prstGeom>
        </p:spPr>
        <p:txBody>
          <a:bodyPr>
            <a:spAutoFit/>
          </a:bodyPr>
          <a:lstStyle/>
          <a:p>
            <a:r>
              <a:rPr lang="en-US" sz="1200" dirty="0">
                <a:solidFill>
                  <a:srgbClr val="4D5156"/>
                </a:solidFill>
                <a:latin typeface="Roboto" panose="020B0604020202020204" charset="0"/>
              </a:rPr>
              <a:t>The King will reply, 'Truly I tell you, whatever you did for one of the least of these brothers and sisters of mine, you did for me.’ – Matt 25:40</a:t>
            </a:r>
            <a:endParaRPr lang="en-US" sz="1200" dirty="0"/>
          </a:p>
        </p:txBody>
      </p:sp>
    </p:spTree>
    <p:extLst>
      <p:ext uri="{BB962C8B-B14F-4D97-AF65-F5344CB8AC3E}">
        <p14:creationId xmlns:p14="http://schemas.microsoft.com/office/powerpoint/2010/main" val="27181516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9" descr="CSCS logo (color).png"/>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2" descr="https://lh3.googleusercontent.com/D3uEiiv2IwXPBewKxXonJPNKqwv4zvfdh5_w5h4_w3YnkQOAefUZmVAbS4IVKxCM2t4a9uWe-yQRBLX6UuJCUdUe23M4ATh1JndQzQpU7NHrXINMOPLvOG8zjC3AnmxdEjwIfPQ"/>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DougGrabberNeufeld\Desktop\Kenya\Sand Dams\MCC assessment project\Sand dam assessment data\UDO dam pics\8-26-16\Matondoni 38\IMG_5065.JPG">
            <a:extLst>
              <a:ext uri="{FF2B5EF4-FFF2-40B4-BE49-F238E27FC236}">
                <a16:creationId xmlns:a16="http://schemas.microsoft.com/office/drawing/2014/main" id="{A2922D99-9E60-4670-8F6B-1A882943B039}"/>
              </a:ext>
            </a:extLst>
          </p:cNvPr>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12267" y="2571751"/>
            <a:ext cx="2078216" cy="1801871"/>
          </a:xfrm>
          <a:prstGeom prst="rect">
            <a:avLst/>
          </a:prstGeom>
          <a:noFill/>
          <a:ln w="28575">
            <a:solidFill>
              <a:schemeClr val="accent6">
                <a:lumMod val="50000"/>
              </a:schemeClr>
            </a:solidFill>
          </a:ln>
        </p:spPr>
      </p:pic>
      <p:pic>
        <p:nvPicPr>
          <p:cNvPr id="9" name="Picture 8" descr="P1100847.JPG">
            <a:extLst>
              <a:ext uri="{FF2B5EF4-FFF2-40B4-BE49-F238E27FC236}">
                <a16:creationId xmlns:a16="http://schemas.microsoft.com/office/drawing/2014/main" id="{13200F5E-F524-42BE-9F49-4972AE8FB83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69205" y="2467460"/>
            <a:ext cx="2694812" cy="2021109"/>
          </a:xfrm>
          <a:prstGeom prst="rect">
            <a:avLst/>
          </a:prstGeom>
          <a:ln>
            <a:solidFill>
              <a:schemeClr val="tx2"/>
            </a:solidFill>
          </a:ln>
        </p:spPr>
      </p:pic>
      <p:pic>
        <p:nvPicPr>
          <p:cNvPr id="11" name="Picture 2" descr="C:\Users\GN\Desktop\Doug\Kenya\Sand dams\MCC assessment project\Sand dam assessment data\UDO dam pics\Best pics\P1060555 (2).JPG">
            <a:extLst>
              <a:ext uri="{FF2B5EF4-FFF2-40B4-BE49-F238E27FC236}">
                <a16:creationId xmlns:a16="http://schemas.microsoft.com/office/drawing/2014/main" id="{DDE714D0-65BB-471F-819D-F5EB3278A41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420603" y="175728"/>
            <a:ext cx="2969880" cy="2228064"/>
          </a:xfrm>
          <a:prstGeom prst="rect">
            <a:avLst/>
          </a:prstGeom>
          <a:noFill/>
        </p:spPr>
      </p:pic>
      <p:pic>
        <p:nvPicPr>
          <p:cNvPr id="6" name="Picture 5">
            <a:extLst>
              <a:ext uri="{FF2B5EF4-FFF2-40B4-BE49-F238E27FC236}">
                <a16:creationId xmlns:a16="http://schemas.microsoft.com/office/drawing/2014/main" id="{9B831847-032A-4BB3-9C8D-5F3AED5CBB4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225015" y="1785245"/>
            <a:ext cx="3998265" cy="2661808"/>
          </a:xfrm>
          <a:prstGeom prst="rect">
            <a:avLst/>
          </a:prstGeom>
        </p:spPr>
      </p:pic>
      <p:pic>
        <p:nvPicPr>
          <p:cNvPr id="12" name="Picture 11">
            <a:extLst>
              <a:ext uri="{FF2B5EF4-FFF2-40B4-BE49-F238E27FC236}">
                <a16:creationId xmlns:a16="http://schemas.microsoft.com/office/drawing/2014/main" id="{0722C6A9-3695-4DCD-8062-37FD877BFA10}"/>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113121" y="40822"/>
            <a:ext cx="5533724" cy="1265549"/>
          </a:xfrm>
          <a:prstGeom prst="rect">
            <a:avLst/>
          </a:prstGeom>
        </p:spPr>
      </p:pic>
      <p:pic>
        <p:nvPicPr>
          <p:cNvPr id="1026" name="Picture 2" descr="Header Logo">
            <a:extLst>
              <a:ext uri="{FF2B5EF4-FFF2-40B4-BE49-F238E27FC236}">
                <a16:creationId xmlns:a16="http://schemas.microsoft.com/office/drawing/2014/main" id="{4343FD4C-37DE-4D74-9857-66F82CED81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179" y="673595"/>
            <a:ext cx="2064544"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827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4.googleusercontent.com/_i_CqTRZPRjZ6bdw7DZZqLTHZpRoMbGIhaIRTdc_gdWZy1tUsMHDWm-S9XfQ6glzpknpJEzDRM_aYHK3keMGRgMg5ihTeXBQsZeJ-d8W5V_IAD3L_wB3QnCoMEMuEGYKkM7U1-mlHHU">
            <a:extLst>
              <a:ext uri="{FF2B5EF4-FFF2-40B4-BE49-F238E27FC236}">
                <a16:creationId xmlns:a16="http://schemas.microsoft.com/office/drawing/2014/main" id="{B9C5A9CA-64C3-4D7B-843E-0607E74E18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029623" y="441701"/>
            <a:ext cx="4618495" cy="3409628"/>
          </a:xfrm>
          <a:prstGeom prst="rect">
            <a:avLst/>
          </a:prstGeom>
          <a:noFill/>
          <a:extLst>
            <a:ext uri="{909E8E84-426E-40DD-AFC4-6F175D3DCCD1}">
              <a14:hiddenFill xmlns:a14="http://schemas.microsoft.com/office/drawing/2010/main">
                <a:solidFill>
                  <a:srgbClr val="FFFFFF"/>
                </a:solidFill>
              </a14:hiddenFill>
            </a:ext>
          </a:extLst>
        </p:spPr>
      </p:pic>
      <p:pic>
        <p:nvPicPr>
          <p:cNvPr id="3" name="Shape 9" descr="CSCS logo (color).png">
            <a:extLst>
              <a:ext uri="{FF2B5EF4-FFF2-40B4-BE49-F238E27FC236}">
                <a16:creationId xmlns:a16="http://schemas.microsoft.com/office/drawing/2014/main" id="{80DFC498-8543-4FE3-9923-1EDD5F15DA4A}"/>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58C95829-6DA9-46D0-B347-8F583081F7DF}"/>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AA9B9D90-8F41-4DF6-A4A0-131051E15D1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464418E-626D-4C03-B169-7657FE7ECE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5833" y="0"/>
            <a:ext cx="6366076" cy="4762982"/>
          </a:xfrm>
          <a:prstGeom prst="rect">
            <a:avLst/>
          </a:prstGeom>
        </p:spPr>
      </p:pic>
    </p:spTree>
    <p:extLst>
      <p:ext uri="{BB962C8B-B14F-4D97-AF65-F5344CB8AC3E}">
        <p14:creationId xmlns:p14="http://schemas.microsoft.com/office/powerpoint/2010/main" val="19916644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17905-71CF-46D9-9489-59ECB5703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62" y="78883"/>
            <a:ext cx="7630510" cy="1108305"/>
          </a:xfrm>
          <a:prstGeom prst="rect">
            <a:avLst/>
          </a:prstGeom>
        </p:spPr>
      </p:pic>
      <p:pic>
        <p:nvPicPr>
          <p:cNvPr id="3" name="Picture 2">
            <a:extLst>
              <a:ext uri="{FF2B5EF4-FFF2-40B4-BE49-F238E27FC236}">
                <a16:creationId xmlns:a16="http://schemas.microsoft.com/office/drawing/2014/main" id="{434096CB-4ED4-4B51-A33D-0E7C121A3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160" y="1149723"/>
            <a:ext cx="5266412" cy="3541937"/>
          </a:xfrm>
          <a:prstGeom prst="rect">
            <a:avLst/>
          </a:prstGeom>
        </p:spPr>
      </p:pic>
      <p:pic>
        <p:nvPicPr>
          <p:cNvPr id="4" name="Shape 9" descr="CSCS logo (color).png">
            <a:extLst>
              <a:ext uri="{FF2B5EF4-FFF2-40B4-BE49-F238E27FC236}">
                <a16:creationId xmlns:a16="http://schemas.microsoft.com/office/drawing/2014/main" id="{F36164C1-6346-4562-B685-DA74A4EAC77F}"/>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BE30EA0D-6060-48B6-A008-ECB18FD9D1E0}"/>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79296F17-FB30-4839-9507-A01218F73620}"/>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5578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for p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837758"/>
            <a:ext cx="6019800" cy="4013200"/>
          </a:xfrm>
          <a:prstGeom prst="rect">
            <a:avLst/>
          </a:prstGeom>
          <a:noFill/>
          <a:extLst>
            <a:ext uri="{909E8E84-426E-40DD-AFC4-6F175D3DCCD1}">
              <a14:hiddenFill xmlns:a14="http://schemas.microsoft.com/office/drawing/2010/main">
                <a:solidFill>
                  <a:srgbClr val="FFFFFF"/>
                </a:solidFill>
              </a14:hiddenFill>
            </a:ext>
          </a:extLst>
        </p:spPr>
      </p:pic>
      <p:pic>
        <p:nvPicPr>
          <p:cNvPr id="5" name="Shape 9" descr="CSCS logo (color).png">
            <a:extLst>
              <a:ext uri="{FF2B5EF4-FFF2-40B4-BE49-F238E27FC236}">
                <a16:creationId xmlns:a16="http://schemas.microsoft.com/office/drawing/2014/main" id="{F36164C1-6346-4562-B685-DA74A4EAC77F}"/>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6" name="Rectangle 5">
            <a:extLst>
              <a:ext uri="{FF2B5EF4-FFF2-40B4-BE49-F238E27FC236}">
                <a16:creationId xmlns:a16="http://schemas.microsoft.com/office/drawing/2014/main" id="{BE30EA0D-6060-48B6-A008-ECB18FD9D1E0}"/>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79296F17-FB30-4839-9507-A01218F7362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2100" y="292499"/>
            <a:ext cx="5783956" cy="461665"/>
          </a:xfrm>
          <a:prstGeom prst="rect">
            <a:avLst/>
          </a:prstGeom>
          <a:noFill/>
        </p:spPr>
        <p:txBody>
          <a:bodyPr wrap="none" rtlCol="0">
            <a:spAutoFit/>
          </a:bodyPr>
          <a:lstStyle/>
          <a:p>
            <a:r>
              <a:rPr lang="en-US" sz="2400" dirty="0" smtClean="0"/>
              <a:t>Climate change as a </a:t>
            </a:r>
            <a:r>
              <a:rPr lang="en-US" sz="2400" dirty="0" smtClean="0">
                <a:solidFill>
                  <a:srgbClr val="00B0F0"/>
                </a:solidFill>
              </a:rPr>
              <a:t>tragedy of the commons</a:t>
            </a:r>
            <a:endParaRPr lang="en-US" sz="2400" dirty="0">
              <a:solidFill>
                <a:srgbClr val="00B0F0"/>
              </a:solidFill>
            </a:endParaRPr>
          </a:p>
        </p:txBody>
      </p:sp>
    </p:spTree>
    <p:extLst>
      <p:ext uri="{BB962C8B-B14F-4D97-AF65-F5344CB8AC3E}">
        <p14:creationId xmlns:p14="http://schemas.microsoft.com/office/powerpoint/2010/main" val="37427325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9"/>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152401" y="630962"/>
            <a:ext cx="6108914" cy="1549976"/>
          </a:xfrm>
          <a:prstGeom prst="rect">
            <a:avLst/>
          </a:prstGeom>
          <a:noFill/>
          <a:ln>
            <a:noFill/>
          </a:ln>
        </p:spPr>
      </p:pic>
      <p:pic>
        <p:nvPicPr>
          <p:cNvPr id="89" name="Google Shape;89;p19"/>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6400746" y="172005"/>
            <a:ext cx="2074361" cy="2961694"/>
          </a:xfrm>
          <a:prstGeom prst="rect">
            <a:avLst/>
          </a:prstGeom>
          <a:noFill/>
          <a:ln>
            <a:noFill/>
          </a:ln>
        </p:spPr>
      </p:pic>
      <p:sp>
        <p:nvSpPr>
          <p:cNvPr id="2" name="TextBox 1">
            <a:extLst>
              <a:ext uri="{FF2B5EF4-FFF2-40B4-BE49-F238E27FC236}">
                <a16:creationId xmlns:a16="http://schemas.microsoft.com/office/drawing/2014/main" id="{53F4E33E-0634-4779-8AC8-D3E6893B9371}"/>
              </a:ext>
            </a:extLst>
          </p:cNvPr>
          <p:cNvSpPr txBox="1"/>
          <p:nvPr/>
        </p:nvSpPr>
        <p:spPr>
          <a:xfrm>
            <a:off x="263951" y="152400"/>
            <a:ext cx="4810932" cy="461665"/>
          </a:xfrm>
          <a:prstGeom prst="rect">
            <a:avLst/>
          </a:prstGeom>
          <a:noFill/>
        </p:spPr>
        <p:txBody>
          <a:bodyPr wrap="none" rtlCol="0">
            <a:spAutoFit/>
          </a:bodyPr>
          <a:lstStyle/>
          <a:p>
            <a:r>
              <a:rPr lang="en-US" sz="2400" dirty="0"/>
              <a:t>Chair #2 : The generational argument</a:t>
            </a:r>
          </a:p>
        </p:txBody>
      </p:sp>
      <p:sp>
        <p:nvSpPr>
          <p:cNvPr id="5" name="Google Shape;138;p27">
            <a:extLst>
              <a:ext uri="{FF2B5EF4-FFF2-40B4-BE49-F238E27FC236}">
                <a16:creationId xmlns:a16="http://schemas.microsoft.com/office/drawing/2014/main" id="{F5153C61-07F1-4244-8678-CEC7259C7563}"/>
              </a:ext>
            </a:extLst>
          </p:cNvPr>
          <p:cNvSpPr txBox="1"/>
          <p:nvPr/>
        </p:nvSpPr>
        <p:spPr>
          <a:xfrm>
            <a:off x="102874" y="2909750"/>
            <a:ext cx="6612437"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“…duty of care and custodianship towards resources and the environment that current generations owe future generations</a:t>
            </a:r>
            <a:endParaRPr dirty="0"/>
          </a:p>
          <a:p>
            <a:pPr marL="0" lvl="0" indent="0" algn="l" rtl="0">
              <a:spcBef>
                <a:spcPts val="0"/>
              </a:spcBef>
              <a:spcAft>
                <a:spcPts val="0"/>
              </a:spcAft>
              <a:buNone/>
            </a:pPr>
            <a:r>
              <a:rPr lang="en" dirty="0"/>
              <a:t>(intergenerational justice)”</a:t>
            </a:r>
            <a:endParaRPr dirty="0"/>
          </a:p>
        </p:txBody>
      </p:sp>
      <p:pic>
        <p:nvPicPr>
          <p:cNvPr id="6" name="Picture 2" descr="Image result for climate three chairs">
            <a:extLst>
              <a:ext uri="{FF2B5EF4-FFF2-40B4-BE49-F238E27FC236}">
                <a16:creationId xmlns:a16="http://schemas.microsoft.com/office/drawing/2014/main" id="{792C6DD3-44A3-443A-B875-C18C699BAC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7548" y="3497846"/>
            <a:ext cx="2074361" cy="1380393"/>
          </a:xfrm>
          <a:prstGeom prst="rect">
            <a:avLst/>
          </a:prstGeom>
          <a:noFill/>
          <a:extLst>
            <a:ext uri="{909E8E84-426E-40DD-AFC4-6F175D3DCCD1}">
              <a14:hiddenFill xmlns:a14="http://schemas.microsoft.com/office/drawing/2010/main">
                <a:solidFill>
                  <a:srgbClr val="FFFFFF"/>
                </a:solidFill>
              </a14:hiddenFill>
            </a:ext>
          </a:extLst>
        </p:spPr>
      </p:pic>
      <p:pic>
        <p:nvPicPr>
          <p:cNvPr id="7" name="Shape 9" descr="CSCS logo (color).png">
            <a:extLst>
              <a:ext uri="{FF2B5EF4-FFF2-40B4-BE49-F238E27FC236}">
                <a16:creationId xmlns:a16="http://schemas.microsoft.com/office/drawing/2014/main" id="{47EB28DE-6A09-4E8D-83F6-F89583283520}"/>
              </a:ext>
            </a:extLst>
          </p:cNvPr>
          <p:cNvPicPr preferRelativeResize="0"/>
          <p:nvPr/>
        </p:nvPicPr>
        <p:blipFill>
          <a:blip r:embed="rId6"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8" name="Rectangle 7">
            <a:extLst>
              <a:ext uri="{FF2B5EF4-FFF2-40B4-BE49-F238E27FC236}">
                <a16:creationId xmlns:a16="http://schemas.microsoft.com/office/drawing/2014/main" id="{2207E657-0C50-4A53-AE25-E15BD19008D2}"/>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F15EF474-E7D6-4F6C-A344-43B02682D165}"/>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6146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571EA3-D7EE-424A-86B8-D67BEF82C723}"/>
              </a:ext>
            </a:extLst>
          </p:cNvPr>
          <p:cNvSpPr txBox="1"/>
          <p:nvPr/>
        </p:nvSpPr>
        <p:spPr>
          <a:xfrm>
            <a:off x="393192" y="356616"/>
            <a:ext cx="8430768" cy="369332"/>
          </a:xfrm>
          <a:prstGeom prst="rect">
            <a:avLst/>
          </a:prstGeom>
          <a:noFill/>
        </p:spPr>
        <p:txBody>
          <a:bodyPr wrap="square" rtlCol="0">
            <a:spAutoFit/>
          </a:bodyPr>
          <a:lstStyle/>
          <a:p>
            <a:r>
              <a:rPr lang="en-US" dirty="0"/>
              <a:t>Why are you here?  What is the world that will be left for your grandchildren?</a:t>
            </a:r>
          </a:p>
        </p:txBody>
      </p:sp>
      <p:pic>
        <p:nvPicPr>
          <p:cNvPr id="3" name="Picture 2" descr="https://www.sustainableclimatesolutions.org/wp-content/uploads/2017/04/20160811-Center-for-Sustainable-Climate-Solutions-launch-event-020-1000px-long-edge-e1492621695837.jpg">
            <a:extLst>
              <a:ext uri="{FF2B5EF4-FFF2-40B4-BE49-F238E27FC236}">
                <a16:creationId xmlns:a16="http://schemas.microsoft.com/office/drawing/2014/main" id="{17403B7B-12F5-4378-BA59-7D2557758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7056" y="1880974"/>
            <a:ext cx="6211752" cy="3118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lh6.googleusercontent.com/BcNuDK3SQf1em4Tivpob6yV-Ye9w6rhnxujy96Oc24YbqrWDbV19YEJAqbGzHrK99UhmIbziAsq8pXvSVxbgnkfKyd_djfPX75WxlKOpaYG4a2WIFzBMNDZ-5a8sWTsE1o7Pwpa6pS4">
            <a:extLst>
              <a:ext uri="{FF2B5EF4-FFF2-40B4-BE49-F238E27FC236}">
                <a16:creationId xmlns:a16="http://schemas.microsoft.com/office/drawing/2014/main" id="{6F7C8479-ED9A-46B0-85DC-A69449EE0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76" y="886968"/>
            <a:ext cx="4916800" cy="381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9147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7"/>
          <p:cNvSpPr txBox="1"/>
          <p:nvPr/>
        </p:nvSpPr>
        <p:spPr>
          <a:xfrm>
            <a:off x="416545" y="311534"/>
            <a:ext cx="733620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t>Global and </a:t>
            </a:r>
            <a:r>
              <a:rPr lang="en" sz="2400" dirty="0"/>
              <a:t>Generational ethics, </a:t>
            </a:r>
            <a:r>
              <a:rPr lang="en-US" sz="2400" dirty="0"/>
              <a:t>is this </a:t>
            </a:r>
            <a:r>
              <a:rPr lang="en" sz="2400" dirty="0"/>
              <a:t>different than other </a:t>
            </a:r>
            <a:r>
              <a:rPr lang="en-US" sz="2400" dirty="0"/>
              <a:t>moral challenges we’ve faced?</a:t>
            </a:r>
            <a:r>
              <a:rPr lang="en" sz="2400" dirty="0"/>
              <a:t> </a:t>
            </a: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p:txBody>
      </p:sp>
      <p:pic>
        <p:nvPicPr>
          <p:cNvPr id="4" name="Shape 9" descr="CSCS logo (color).png">
            <a:extLst>
              <a:ext uri="{FF2B5EF4-FFF2-40B4-BE49-F238E27FC236}">
                <a16:creationId xmlns:a16="http://schemas.microsoft.com/office/drawing/2014/main" id="{8E9FEC39-6B4E-4BAD-971D-607E832DC49E}"/>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B91BE868-3B2C-47F1-A67E-586B0FCF6452}"/>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13C472BB-581E-4AEB-A183-3066EE8830E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790F42D-ACD2-472F-AF15-B30559C05CF8}"/>
              </a:ext>
            </a:extLst>
          </p:cNvPr>
          <p:cNvSpPr/>
          <p:nvPr/>
        </p:nvSpPr>
        <p:spPr>
          <a:xfrm>
            <a:off x="354302" y="1525406"/>
            <a:ext cx="8167607" cy="2450094"/>
          </a:xfrm>
          <a:prstGeom prst="rect">
            <a:avLst/>
          </a:prstGeom>
        </p:spPr>
        <p:txBody>
          <a:bodyPr wrap="square">
            <a:spAutoFit/>
          </a:bodyPr>
          <a:lstStyle/>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“..not until Hiroshima did human agency being to awaken to its newfound faculty for worldwide catastrophe.  Not until the last few decades has the exponential expansion of our fossil fuel exploitation given us a lever with which to move the world.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…It requires us to consider our </a:t>
            </a:r>
            <a:r>
              <a:rPr lang="en-US" dirty="0" err="1">
                <a:latin typeface="Calibri" panose="020F0502020204030204" pitchFamily="34" charset="0"/>
                <a:ea typeface="Calibri" panose="020F0502020204030204" pitchFamily="34" charset="0"/>
                <a:cs typeface="Times New Roman" panose="02020603050405020304" pitchFamily="18" charset="0"/>
              </a:rPr>
              <a:t>neighbours</a:t>
            </a:r>
            <a:r>
              <a:rPr lang="en-US" dirty="0">
                <a:latin typeface="Calibri" panose="020F0502020204030204" pitchFamily="34" charset="0"/>
                <a:ea typeface="Calibri" panose="020F0502020204030204" pitchFamily="34" charset="0"/>
                <a:cs typeface="Times New Roman" panose="02020603050405020304" pitchFamily="18" charset="0"/>
              </a:rPr>
              <a:t> who may be harmed by our actions more than we’ve ever had to before”</a:t>
            </a: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i="1" dirty="0">
                <a:latin typeface="Calibri" panose="020F0502020204030204" pitchFamily="34" charset="0"/>
                <a:ea typeface="Calibri" panose="020F0502020204030204" pitchFamily="34" charset="0"/>
                <a:cs typeface="Times New Roman" panose="02020603050405020304" pitchFamily="18" charset="0"/>
              </a:rPr>
              <a:t>S. Gardiner in The Perfect Moral Storm</a:t>
            </a:r>
          </a:p>
        </p:txBody>
      </p:sp>
    </p:spTree>
    <p:extLst>
      <p:ext uri="{BB962C8B-B14F-4D97-AF65-F5344CB8AC3E}">
        <p14:creationId xmlns:p14="http://schemas.microsoft.com/office/powerpoint/2010/main" val="34555842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climate three chairs">
            <a:extLst>
              <a:ext uri="{FF2B5EF4-FFF2-40B4-BE49-F238E27FC236}">
                <a16:creationId xmlns:a16="http://schemas.microsoft.com/office/drawing/2014/main" id="{DF94B01A-863B-4AAC-BD4F-3230F00D0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3470" y="3371637"/>
            <a:ext cx="2074361" cy="13803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66BAF8-050D-4B92-9896-26DD05BC368E}"/>
              </a:ext>
            </a:extLst>
          </p:cNvPr>
          <p:cNvSpPr txBox="1"/>
          <p:nvPr/>
        </p:nvSpPr>
        <p:spPr>
          <a:xfrm>
            <a:off x="263951" y="152400"/>
            <a:ext cx="5350504" cy="461665"/>
          </a:xfrm>
          <a:prstGeom prst="rect">
            <a:avLst/>
          </a:prstGeom>
          <a:noFill/>
        </p:spPr>
        <p:txBody>
          <a:bodyPr wrap="none" rtlCol="0">
            <a:spAutoFit/>
          </a:bodyPr>
          <a:lstStyle/>
          <a:p>
            <a:r>
              <a:rPr lang="en-US" sz="2400" dirty="0"/>
              <a:t>Chair #3 : The nature’s standing argument</a:t>
            </a:r>
          </a:p>
        </p:txBody>
      </p:sp>
      <p:pic>
        <p:nvPicPr>
          <p:cNvPr id="5" name="Shape 9" descr="CSCS logo (color).png">
            <a:extLst>
              <a:ext uri="{FF2B5EF4-FFF2-40B4-BE49-F238E27FC236}">
                <a16:creationId xmlns:a16="http://schemas.microsoft.com/office/drawing/2014/main" id="{BFD115C3-22A4-4769-B8A5-6A98592325D4}"/>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6" name="Rectangle 5">
            <a:extLst>
              <a:ext uri="{FF2B5EF4-FFF2-40B4-BE49-F238E27FC236}">
                <a16:creationId xmlns:a16="http://schemas.microsoft.com/office/drawing/2014/main" id="{2705E15D-A65A-4B19-86F5-343E1D6178FE}"/>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7DE3C3D0-FC28-44F4-BBEC-CBF6BC04ACB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14;p41">
            <a:extLst>
              <a:ext uri="{FF2B5EF4-FFF2-40B4-BE49-F238E27FC236}">
                <a16:creationId xmlns:a16="http://schemas.microsoft.com/office/drawing/2014/main" id="{ECF2DC75-3ED2-4C95-AF80-81CECFB946A1}"/>
              </a:ext>
            </a:extLst>
          </p:cNvPr>
          <p:cNvSpPr txBox="1"/>
          <p:nvPr/>
        </p:nvSpPr>
        <p:spPr>
          <a:xfrm>
            <a:off x="736169" y="614065"/>
            <a:ext cx="5673705" cy="38779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dirty="0">
                <a:solidFill>
                  <a:srgbClr val="0070C0"/>
                </a:solidFill>
                <a:sym typeface="Times New Roman"/>
              </a:rPr>
              <a:t>"A thing is right when it tends to preserve the integrity, stability, and beauty of the biotic community. It is wrong when it tends otherwise.“</a:t>
            </a:r>
          </a:p>
          <a:p>
            <a:pPr marL="0" lvl="0" indent="0" algn="l" rtl="0">
              <a:spcBef>
                <a:spcPts val="0"/>
              </a:spcBef>
              <a:spcAft>
                <a:spcPts val="0"/>
              </a:spcAft>
              <a:buNone/>
            </a:pPr>
            <a:endParaRPr sz="2000" dirty="0">
              <a:solidFill>
                <a:srgbClr val="0070C0"/>
              </a:solidFill>
              <a:sym typeface="Times New Roman"/>
            </a:endParaRPr>
          </a:p>
          <a:p>
            <a:pPr marL="0" lvl="0" indent="0" algn="l" rtl="0">
              <a:spcBef>
                <a:spcPts val="0"/>
              </a:spcBef>
              <a:spcAft>
                <a:spcPts val="0"/>
              </a:spcAft>
              <a:buNone/>
            </a:pPr>
            <a:r>
              <a:rPr lang="en" sz="2000" dirty="0">
                <a:solidFill>
                  <a:srgbClr val="0070C0"/>
                </a:solidFill>
                <a:sym typeface="Times New Roman"/>
              </a:rPr>
              <a:t>"The land ethic simply enlarges the boundaries of the community to include soils, waters, plants, and animals, or collectively: the land...[A] land ethic changes the role of </a:t>
            </a:r>
            <a:r>
              <a:rPr lang="en" sz="2000" i="1" dirty="0">
                <a:solidFill>
                  <a:srgbClr val="0070C0"/>
                </a:solidFill>
                <a:sym typeface="Times New Roman"/>
              </a:rPr>
              <a:t>Homo sapiens </a:t>
            </a:r>
            <a:r>
              <a:rPr lang="en" sz="2000" dirty="0">
                <a:solidFill>
                  <a:srgbClr val="0070C0"/>
                </a:solidFill>
                <a:sym typeface="Times New Roman"/>
              </a:rPr>
              <a:t>from conqueror of the land-community to plain member and citizen of it. It implies respect for his fellow-members, and also respect for the community as such."</a:t>
            </a:r>
            <a:endParaRPr sz="2000" dirty="0">
              <a:solidFill>
                <a:srgbClr val="0070C0"/>
              </a:solidFill>
              <a:sym typeface="Times New Roman"/>
            </a:endParaRPr>
          </a:p>
          <a:p>
            <a:pPr marL="0" lvl="0" indent="0" algn="l" rtl="0">
              <a:spcBef>
                <a:spcPts val="0"/>
              </a:spcBef>
              <a:spcAft>
                <a:spcPts val="0"/>
              </a:spcAft>
              <a:buNone/>
            </a:pPr>
            <a:r>
              <a:rPr lang="en" sz="2000" i="1" dirty="0">
                <a:sym typeface="Times New Roman"/>
              </a:rPr>
              <a:t>-Leopold, </a:t>
            </a:r>
            <a:r>
              <a:rPr lang="en-US" sz="2000" i="1" dirty="0">
                <a:sym typeface="Times New Roman"/>
              </a:rPr>
              <a:t>Land Ethic</a:t>
            </a:r>
            <a:endParaRPr sz="2000" i="1" dirty="0">
              <a:sym typeface="Times New Roman"/>
            </a:endParaRPr>
          </a:p>
        </p:txBody>
      </p:sp>
    </p:spTree>
    <p:extLst>
      <p:ext uri="{BB962C8B-B14F-4D97-AF65-F5344CB8AC3E}">
        <p14:creationId xmlns:p14="http://schemas.microsoft.com/office/powerpoint/2010/main" val="36241140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9" descr="CSCS logo (color).png">
            <a:extLst>
              <a:ext uri="{FF2B5EF4-FFF2-40B4-BE49-F238E27FC236}">
                <a16:creationId xmlns:a16="http://schemas.microsoft.com/office/drawing/2014/main" id="{D43C3E0F-701A-4B19-8742-6D1AEF422FDB}"/>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3" name="Rectangle 2">
            <a:extLst>
              <a:ext uri="{FF2B5EF4-FFF2-40B4-BE49-F238E27FC236}">
                <a16:creationId xmlns:a16="http://schemas.microsoft.com/office/drawing/2014/main" id="{75680971-F69E-4786-9592-D922FC0045F8}"/>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A3D8FA1D-5F98-43C9-BE7B-22230F00A02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BD3820F-929E-4B5B-888C-4EF19AF09AFC}"/>
              </a:ext>
            </a:extLst>
          </p:cNvPr>
          <p:cNvSpPr/>
          <p:nvPr/>
        </p:nvSpPr>
        <p:spPr>
          <a:xfrm>
            <a:off x="872492" y="3413350"/>
            <a:ext cx="7480738" cy="1138773"/>
          </a:xfrm>
          <a:prstGeom prst="rect">
            <a:avLst/>
          </a:prstGeom>
        </p:spPr>
        <p:txBody>
          <a:bodyPr wrap="square">
            <a:spAutoFit/>
          </a:bodyPr>
          <a:lstStyle/>
          <a:p>
            <a:r>
              <a:rPr lang="en-US" dirty="0">
                <a:solidFill>
                  <a:srgbClr val="00B050"/>
                </a:solidFill>
                <a:latin typeface="Ashbury"/>
              </a:rPr>
              <a:t>“The Endangered Species Act doesn’t claim that our existence depends on the existence of wild species. It says that we, the people, don’t let species go extinct, that this is who we are. It’s not about practicality; it’s about morality.” </a:t>
            </a:r>
            <a:r>
              <a:rPr lang="en-US" sz="1400" dirty="0">
                <a:solidFill>
                  <a:srgbClr val="00B050"/>
                </a:solidFill>
                <a:latin typeface="Ashbury"/>
              </a:rPr>
              <a:t>– Carl Safina</a:t>
            </a:r>
            <a:endParaRPr lang="en-US" dirty="0">
              <a:solidFill>
                <a:srgbClr val="00B050"/>
              </a:solidFill>
            </a:endParaRPr>
          </a:p>
        </p:txBody>
      </p:sp>
      <p:pic>
        <p:nvPicPr>
          <p:cNvPr id="2050" name="Picture 2" descr="Maryland Biodiversity Project - Bog Turtle (Glyptemys muhlenbergii)">
            <a:extLst>
              <a:ext uri="{FF2B5EF4-FFF2-40B4-BE49-F238E27FC236}">
                <a16:creationId xmlns:a16="http://schemas.microsoft.com/office/drawing/2014/main" id="{B918EDCE-5010-46FA-82B1-E98D28A11A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886" y="179217"/>
            <a:ext cx="3877333" cy="3101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4988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8D05E7-45E7-452D-AF07-27E64D259B8E}"/>
              </a:ext>
            </a:extLst>
          </p:cNvPr>
          <p:cNvSpPr txBox="1"/>
          <p:nvPr/>
        </p:nvSpPr>
        <p:spPr>
          <a:xfrm>
            <a:off x="433952" y="371959"/>
            <a:ext cx="6153159" cy="400110"/>
          </a:xfrm>
          <a:prstGeom prst="rect">
            <a:avLst/>
          </a:prstGeom>
          <a:noFill/>
        </p:spPr>
        <p:txBody>
          <a:bodyPr wrap="none" rtlCol="0">
            <a:spAutoFit/>
          </a:bodyPr>
          <a:lstStyle/>
          <a:p>
            <a:r>
              <a:rPr lang="en-US" sz="2000" dirty="0"/>
              <a:t>In every case, central to the moral argument is ‘the other’</a:t>
            </a:r>
          </a:p>
        </p:txBody>
      </p:sp>
      <p:pic>
        <p:nvPicPr>
          <p:cNvPr id="4" name="Shape 9" descr="CSCS logo (color).png">
            <a:extLst>
              <a:ext uri="{FF2B5EF4-FFF2-40B4-BE49-F238E27FC236}">
                <a16:creationId xmlns:a16="http://schemas.microsoft.com/office/drawing/2014/main" id="{B6B810C6-B865-4F13-98AB-83C27E238458}"/>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54C840A4-5348-4601-BE66-F29D1F476575}"/>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767E2799-C0E6-44AC-9F02-E853228DAA4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19;p42">
            <a:extLst>
              <a:ext uri="{FF2B5EF4-FFF2-40B4-BE49-F238E27FC236}">
                <a16:creationId xmlns:a16="http://schemas.microsoft.com/office/drawing/2014/main" id="{421C436C-324C-40D3-846B-202F2F86B7D9}"/>
              </a:ext>
            </a:extLst>
          </p:cNvPr>
          <p:cNvSpPr txBox="1"/>
          <p:nvPr/>
        </p:nvSpPr>
        <p:spPr>
          <a:xfrm>
            <a:off x="1285854" y="662387"/>
            <a:ext cx="7046221" cy="313929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dirty="0">
              <a:solidFill>
                <a:schemeClr val="dk1"/>
              </a:solidFill>
              <a:latin typeface="Calibri"/>
              <a:ea typeface="Calibri"/>
              <a:cs typeface="Calibri"/>
              <a:sym typeface="Calibri"/>
            </a:endParaRPr>
          </a:p>
          <a:p>
            <a:pPr marL="0" lvl="0" indent="0" algn="l" rtl="0">
              <a:spcBef>
                <a:spcPts val="0"/>
              </a:spcBef>
              <a:spcAft>
                <a:spcPts val="0"/>
              </a:spcAft>
              <a:buNone/>
            </a:pPr>
            <a:r>
              <a:rPr lang="en" sz="1600" dirty="0">
                <a:solidFill>
                  <a:srgbClr val="0070C0"/>
                </a:solidFill>
                <a:latin typeface="Calibri"/>
                <a:ea typeface="Calibri"/>
                <a:cs typeface="Calibri"/>
                <a:sym typeface="Calibri"/>
              </a:rPr>
              <a:t>The greatest spiritual revolutionary in Western history, Saint Francis, proposed what he thought was an alternative Christian view of nature and man's relation to it; he tried to substitute the idea of the equality of all creatures, including man, for the idea of man's limitless rule of creation. </a:t>
            </a:r>
            <a:r>
              <a:rPr lang="en" sz="1600" dirty="0">
                <a:solidFill>
                  <a:schemeClr val="dk1"/>
                </a:solidFill>
                <a:latin typeface="Calibri"/>
                <a:ea typeface="Calibri"/>
                <a:cs typeface="Calibri"/>
                <a:sym typeface="Calibri"/>
              </a:rPr>
              <a:t>He failed. Both our present science and our present technology are so tinctured with orthodox Christian arrogance toward nature that no solution for our ecologic crisis can be expected from them alone. Since the roots of our trouble are so largely religious, the remedy must also be essentially religious, whether we call it that or not. We must rethink and refeel our nature and destiny. The profoundly religious, but heretical, sense of the primitive Franciscans for the spiritual autonomy of all parts of nature may point a direction. </a:t>
            </a:r>
            <a:r>
              <a:rPr lang="en" sz="1600" dirty="0">
                <a:solidFill>
                  <a:srgbClr val="0070C0"/>
                </a:solidFill>
                <a:latin typeface="Calibri"/>
                <a:ea typeface="Calibri"/>
                <a:cs typeface="Calibri"/>
                <a:sym typeface="Calibri"/>
              </a:rPr>
              <a:t>I propose Francis as a patron saint for ecologists</a:t>
            </a:r>
            <a:r>
              <a:rPr lang="en" sz="1600" dirty="0">
                <a:solidFill>
                  <a:schemeClr val="dk1"/>
                </a:solidFill>
                <a:latin typeface="Calibri"/>
                <a:ea typeface="Calibri"/>
                <a:cs typeface="Calibri"/>
                <a:sym typeface="Calibri"/>
              </a:rPr>
              <a:t>. – Lynn White</a:t>
            </a:r>
            <a:endParaRPr sz="16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13743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6603D4-548E-4FC5-8FAF-CDA7CB2E1779}"/>
              </a:ext>
            </a:extLst>
          </p:cNvPr>
          <p:cNvSpPr txBox="1"/>
          <p:nvPr/>
        </p:nvSpPr>
        <p:spPr>
          <a:xfrm>
            <a:off x="287678" y="149243"/>
            <a:ext cx="6330099" cy="830997"/>
          </a:xfrm>
          <a:prstGeom prst="rect">
            <a:avLst/>
          </a:prstGeom>
          <a:noFill/>
        </p:spPr>
        <p:txBody>
          <a:bodyPr wrap="square" rtlCol="0">
            <a:spAutoFit/>
          </a:bodyPr>
          <a:lstStyle/>
          <a:p>
            <a:r>
              <a:rPr lang="en-US" sz="2400" dirty="0"/>
              <a:t>What are some components of the theological / Christian ethic argument?</a:t>
            </a:r>
          </a:p>
        </p:txBody>
      </p:sp>
      <p:pic>
        <p:nvPicPr>
          <p:cNvPr id="3" name="Picture 2">
            <a:extLst>
              <a:ext uri="{FF2B5EF4-FFF2-40B4-BE49-F238E27FC236}">
                <a16:creationId xmlns:a16="http://schemas.microsoft.com/office/drawing/2014/main" id="{7CC129AE-92CC-4A9F-91F7-BB4DA4CEF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013" y="1163342"/>
            <a:ext cx="5093984" cy="3827793"/>
          </a:xfrm>
          <a:prstGeom prst="rect">
            <a:avLst/>
          </a:prstGeom>
        </p:spPr>
      </p:pic>
      <p:sp>
        <p:nvSpPr>
          <p:cNvPr id="4" name="Rectangle 3">
            <a:extLst>
              <a:ext uri="{FF2B5EF4-FFF2-40B4-BE49-F238E27FC236}">
                <a16:creationId xmlns:a16="http://schemas.microsoft.com/office/drawing/2014/main" id="{86D19CED-C298-428B-A406-B52D16BBA400}"/>
              </a:ext>
            </a:extLst>
          </p:cNvPr>
          <p:cNvSpPr/>
          <p:nvPr/>
        </p:nvSpPr>
        <p:spPr>
          <a:xfrm>
            <a:off x="4984039" y="3093859"/>
            <a:ext cx="3406958" cy="390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hape 9" descr="CSCS logo (color).png">
            <a:extLst>
              <a:ext uri="{FF2B5EF4-FFF2-40B4-BE49-F238E27FC236}">
                <a16:creationId xmlns:a16="http://schemas.microsoft.com/office/drawing/2014/main" id="{00BBAD86-D760-4959-AD83-1EC380F1F196}"/>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6" name="Rectangle 5">
            <a:extLst>
              <a:ext uri="{FF2B5EF4-FFF2-40B4-BE49-F238E27FC236}">
                <a16:creationId xmlns:a16="http://schemas.microsoft.com/office/drawing/2014/main" id="{D2702AF5-3532-45FA-93FF-D78BB93DDDCB}"/>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738FD12F-B147-41C1-8B62-5A1BAA45AA0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6554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77681" y="246888"/>
            <a:ext cx="6616542" cy="3790141"/>
            <a:chOff x="277110" y="804302"/>
            <a:chExt cx="8245098" cy="4723023"/>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9065" y="804302"/>
              <a:ext cx="7773738" cy="3127287"/>
            </a:xfrm>
            <a:prstGeom prst="rect">
              <a:avLst/>
            </a:prstGeom>
            <a:noFill/>
            <a:ln w="9525">
              <a:noFill/>
              <a:miter lim="800000"/>
              <a:headEnd/>
              <a:tailEnd/>
            </a:ln>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77110" y="4260417"/>
              <a:ext cx="8245098" cy="1266908"/>
            </a:xfrm>
            <a:prstGeom prst="rect">
              <a:avLst/>
            </a:prstGeom>
          </p:spPr>
        </p:pic>
      </p:grpSp>
      <p:pic>
        <p:nvPicPr>
          <p:cNvPr id="5" name="Shape 9" descr="CSCS logo (color).png">
            <a:extLst>
              <a:ext uri="{FF2B5EF4-FFF2-40B4-BE49-F238E27FC236}">
                <a16:creationId xmlns:a16="http://schemas.microsoft.com/office/drawing/2014/main" id="{A46ED4BA-9195-4A5E-8B9E-D6CD1E91011E}"/>
              </a:ext>
            </a:extLst>
          </p:cNvPr>
          <p:cNvPicPr preferRelativeResize="0"/>
          <p:nvPr/>
        </p:nvPicPr>
        <p:blipFill>
          <a:blip r:embed="rId5"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6" name="Rectangle 5">
            <a:extLst>
              <a:ext uri="{FF2B5EF4-FFF2-40B4-BE49-F238E27FC236}">
                <a16:creationId xmlns:a16="http://schemas.microsoft.com/office/drawing/2014/main" id="{EB8DE1DB-1228-46CE-B6B5-EB96D1933F72}"/>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72989F02-A61D-4BD4-BF6F-EDF21E7C9785}"/>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BAE468-338E-4A49-B6B1-8EF259E73E81}"/>
              </a:ext>
            </a:extLst>
          </p:cNvPr>
          <p:cNvSpPr txBox="1"/>
          <p:nvPr/>
        </p:nvSpPr>
        <p:spPr>
          <a:xfrm>
            <a:off x="5009749" y="4037029"/>
            <a:ext cx="3066865" cy="369332"/>
          </a:xfrm>
          <a:prstGeom prst="rect">
            <a:avLst/>
          </a:prstGeom>
          <a:noFill/>
        </p:spPr>
        <p:txBody>
          <a:bodyPr wrap="none" rtlCol="0">
            <a:spAutoFit/>
          </a:bodyPr>
          <a:lstStyle/>
          <a:p>
            <a:r>
              <a:rPr lang="en-US" dirty="0"/>
              <a:t>sustainableclimatesolutions.org</a:t>
            </a:r>
          </a:p>
        </p:txBody>
      </p:sp>
      <p:pic>
        <p:nvPicPr>
          <p:cNvPr id="8" name="Picture 7"/>
          <p:cNvPicPr>
            <a:picLocks noChangeAspect="1"/>
          </p:cNvPicPr>
          <p:nvPr/>
        </p:nvPicPr>
        <p:blipFill>
          <a:blip r:embed="rId7"/>
          <a:stretch>
            <a:fillRect/>
          </a:stretch>
        </p:blipFill>
        <p:spPr>
          <a:xfrm>
            <a:off x="1485417" y="69274"/>
            <a:ext cx="7054412" cy="5074226"/>
          </a:xfrm>
          <a:prstGeom prst="rect">
            <a:avLst/>
          </a:prstGeom>
        </p:spPr>
      </p:pic>
    </p:spTree>
    <p:extLst>
      <p:ext uri="{BB962C8B-B14F-4D97-AF65-F5344CB8AC3E}">
        <p14:creationId xmlns:p14="http://schemas.microsoft.com/office/powerpoint/2010/main" val="33916656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0934137-B19C-4B31-8A69-83D3F2BD4027}"/>
              </a:ext>
            </a:extLst>
          </p:cNvPr>
          <p:cNvGraphicFramePr>
            <a:graphicFrameLocks noGrp="1"/>
          </p:cNvGraphicFramePr>
          <p:nvPr>
            <p:extLst>
              <p:ext uri="{D42A27DB-BD31-4B8C-83A1-F6EECF244321}">
                <p14:modId xmlns:p14="http://schemas.microsoft.com/office/powerpoint/2010/main" val="3695864982"/>
              </p:ext>
            </p:extLst>
          </p:nvPr>
        </p:nvGraphicFramePr>
        <p:xfrm>
          <a:off x="911436" y="995979"/>
          <a:ext cx="6158754" cy="1575771"/>
        </p:xfrm>
        <a:graphic>
          <a:graphicData uri="http://schemas.openxmlformats.org/drawingml/2006/table">
            <a:tbl>
              <a:tblPr firstRow="1" bandRow="1">
                <a:tableStyleId>{22838BEF-8BB2-4498-84A7-C5851F593DF1}</a:tableStyleId>
              </a:tblPr>
              <a:tblGrid>
                <a:gridCol w="2052918">
                  <a:extLst>
                    <a:ext uri="{9D8B030D-6E8A-4147-A177-3AD203B41FA5}">
                      <a16:colId xmlns:a16="http://schemas.microsoft.com/office/drawing/2014/main" val="20000"/>
                    </a:ext>
                  </a:extLst>
                </a:gridCol>
                <a:gridCol w="2052918">
                  <a:extLst>
                    <a:ext uri="{9D8B030D-6E8A-4147-A177-3AD203B41FA5}">
                      <a16:colId xmlns:a16="http://schemas.microsoft.com/office/drawing/2014/main" val="20001"/>
                    </a:ext>
                  </a:extLst>
                </a:gridCol>
                <a:gridCol w="2052918">
                  <a:extLst>
                    <a:ext uri="{9D8B030D-6E8A-4147-A177-3AD203B41FA5}">
                      <a16:colId xmlns:a16="http://schemas.microsoft.com/office/drawing/2014/main" val="20002"/>
                    </a:ext>
                  </a:extLst>
                </a:gridCol>
              </a:tblGrid>
              <a:tr h="525780">
                <a:tc>
                  <a:txBody>
                    <a:bodyPr/>
                    <a:lstStyle/>
                    <a:p>
                      <a:r>
                        <a:rPr lang="en-US" sz="1500" b="0" dirty="0"/>
                        <a:t>Model, Christian Environmental ethics</a:t>
                      </a:r>
                    </a:p>
                  </a:txBody>
                  <a:tcPr marL="68580" marR="68580" marT="34290" marB="34290">
                    <a:solidFill>
                      <a:schemeClr val="bg1">
                        <a:lumMod val="75000"/>
                      </a:schemeClr>
                    </a:solidFill>
                  </a:tcPr>
                </a:tc>
                <a:tc>
                  <a:txBody>
                    <a:bodyPr/>
                    <a:lstStyle/>
                    <a:p>
                      <a:r>
                        <a:rPr lang="en-US" sz="1500" b="0" dirty="0"/>
                        <a:t>Analogous secular Environmental ethics</a:t>
                      </a:r>
                    </a:p>
                  </a:txBody>
                  <a:tcPr marL="68580" marR="68580" marT="34290" marB="34290">
                    <a:solidFill>
                      <a:schemeClr val="bg1">
                        <a:lumMod val="75000"/>
                      </a:schemeClr>
                    </a:solidFill>
                  </a:tcPr>
                </a:tc>
                <a:tc>
                  <a:txBody>
                    <a:bodyPr/>
                    <a:lstStyle/>
                    <a:p>
                      <a:r>
                        <a:rPr lang="en-US" sz="1500" b="0" i="1" u="none" dirty="0"/>
                        <a:t>Emphasis on..</a:t>
                      </a:r>
                    </a:p>
                  </a:txBody>
                  <a:tcPr marL="68580" marR="68580" marT="34290" marB="34290">
                    <a:solidFill>
                      <a:schemeClr val="bg1">
                        <a:lumMod val="75000"/>
                      </a:schemeClr>
                    </a:solidFill>
                  </a:tcPr>
                </a:tc>
                <a:extLst>
                  <a:ext uri="{0D108BD9-81ED-4DB2-BD59-A6C34878D82A}">
                    <a16:rowId xmlns:a16="http://schemas.microsoft.com/office/drawing/2014/main" val="2201791366"/>
                  </a:ext>
                </a:extLst>
              </a:tr>
              <a:tr h="3499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0" kern="1200" dirty="0">
                          <a:solidFill>
                            <a:schemeClr val="dk1"/>
                          </a:solidFill>
                          <a:latin typeface="+mn-lt"/>
                          <a:ea typeface="+mn-ea"/>
                          <a:cs typeface="+mn-cs"/>
                        </a:rPr>
                        <a:t>Stewardship</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dirty="0">
                          <a:solidFill>
                            <a:schemeClr val="tx1"/>
                          </a:solidFill>
                        </a:rPr>
                        <a:t>Moral Agency</a:t>
                      </a:r>
                    </a:p>
                  </a:txBody>
                  <a:tcPr marL="68580" marR="68580" marT="34290" marB="34290"/>
                </a:tc>
                <a:tc>
                  <a:txBody>
                    <a:bodyPr/>
                    <a:lstStyle/>
                    <a:p>
                      <a:r>
                        <a:rPr lang="en-US" sz="1500" i="1" u="none" dirty="0">
                          <a:solidFill>
                            <a:schemeClr val="tx1"/>
                          </a:solidFill>
                        </a:rPr>
                        <a:t>God</a:t>
                      </a:r>
                      <a:endParaRPr lang="en-US" sz="1500" b="0" i="1" u="none" dirty="0">
                        <a:solidFill>
                          <a:schemeClr val="tx1"/>
                        </a:solidFill>
                      </a:endParaRPr>
                    </a:p>
                  </a:txBody>
                  <a:tcPr marL="68580" marR="68580" marT="34290" marB="34290"/>
                </a:tc>
                <a:extLst>
                  <a:ext uri="{0D108BD9-81ED-4DB2-BD59-A6C34878D82A}">
                    <a16:rowId xmlns:a16="http://schemas.microsoft.com/office/drawing/2014/main" val="10000"/>
                  </a:ext>
                </a:extLst>
              </a:tr>
              <a:tr h="3499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kern="1200" dirty="0">
                          <a:solidFill>
                            <a:schemeClr val="bg1">
                              <a:lumMod val="50000"/>
                            </a:schemeClr>
                          </a:solidFill>
                          <a:latin typeface="+mn-lt"/>
                          <a:ea typeface="+mn-ea"/>
                          <a:cs typeface="+mn-cs"/>
                        </a:rPr>
                        <a:t>Eco-justice</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kern="1200" dirty="0">
                          <a:solidFill>
                            <a:schemeClr val="bg1">
                              <a:lumMod val="50000"/>
                            </a:schemeClr>
                          </a:solidFill>
                          <a:latin typeface="+mn-lt"/>
                          <a:ea typeface="+mn-ea"/>
                          <a:cs typeface="+mn-cs"/>
                        </a:rPr>
                        <a:t>Nature’s Standing</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kern="1200" dirty="0">
                          <a:solidFill>
                            <a:schemeClr val="bg1">
                              <a:lumMod val="50000"/>
                            </a:schemeClr>
                          </a:solidFill>
                          <a:latin typeface="+mn-lt"/>
                          <a:ea typeface="+mn-ea"/>
                          <a:cs typeface="+mn-cs"/>
                        </a:rPr>
                        <a:t>Nature</a:t>
                      </a:r>
                    </a:p>
                  </a:txBody>
                  <a:tcPr marL="68580" marR="68580" marT="34290" marB="34290"/>
                </a:tc>
                <a:extLst>
                  <a:ext uri="{0D108BD9-81ED-4DB2-BD59-A6C34878D82A}">
                    <a16:rowId xmlns:a16="http://schemas.microsoft.com/office/drawing/2014/main" val="10001"/>
                  </a:ext>
                </a:extLst>
              </a:tr>
              <a:tr h="349997">
                <a:tc>
                  <a:txBody>
                    <a:bodyPr/>
                    <a:lstStyle/>
                    <a:p>
                      <a:r>
                        <a:rPr lang="en-US" sz="1500" dirty="0">
                          <a:solidFill>
                            <a:schemeClr val="bg1">
                              <a:lumMod val="50000"/>
                            </a:schemeClr>
                          </a:solidFill>
                        </a:rPr>
                        <a:t>Eco-spirituality</a:t>
                      </a:r>
                    </a:p>
                  </a:txBody>
                  <a:tcPr marL="68580" marR="68580" marT="34290" marB="34290"/>
                </a:tc>
                <a:tc>
                  <a:txBody>
                    <a:bodyPr/>
                    <a:lstStyle/>
                    <a:p>
                      <a:r>
                        <a:rPr lang="en-US" sz="1500" dirty="0">
                          <a:solidFill>
                            <a:schemeClr val="bg1">
                              <a:lumMod val="50000"/>
                            </a:schemeClr>
                          </a:solidFill>
                        </a:rPr>
                        <a:t>Ecological Subjectivity</a:t>
                      </a:r>
                    </a:p>
                  </a:txBody>
                  <a:tcPr marL="68580" marR="68580" marT="34290" marB="34290"/>
                </a:tc>
                <a:tc>
                  <a:txBody>
                    <a:bodyPr/>
                    <a:lstStyle/>
                    <a:p>
                      <a:r>
                        <a:rPr lang="en-US" sz="1500" i="1" u="none" dirty="0">
                          <a:solidFill>
                            <a:schemeClr val="bg1">
                              <a:lumMod val="50000"/>
                            </a:schemeClr>
                          </a:solidFill>
                        </a:rPr>
                        <a:t>Humanity</a:t>
                      </a:r>
                    </a:p>
                  </a:txBody>
                  <a:tcPr marL="68580" marR="68580" marT="34290" marB="34290"/>
                </a:tc>
                <a:extLst>
                  <a:ext uri="{0D108BD9-81ED-4DB2-BD59-A6C34878D82A}">
                    <a16:rowId xmlns:a16="http://schemas.microsoft.com/office/drawing/2014/main" val="10002"/>
                  </a:ext>
                </a:extLst>
              </a:tr>
            </a:tbl>
          </a:graphicData>
        </a:graphic>
      </p:graphicFrame>
      <p:pic>
        <p:nvPicPr>
          <p:cNvPr id="6" name="Shape 9" descr="CSCS logo (color).png">
            <a:extLst>
              <a:ext uri="{FF2B5EF4-FFF2-40B4-BE49-F238E27FC236}">
                <a16:creationId xmlns:a16="http://schemas.microsoft.com/office/drawing/2014/main" id="{B270F2AD-800F-4AA1-A072-C14846FB2D7E}"/>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7" name="Rectangle 6">
            <a:extLst>
              <a:ext uri="{FF2B5EF4-FFF2-40B4-BE49-F238E27FC236}">
                <a16:creationId xmlns:a16="http://schemas.microsoft.com/office/drawing/2014/main" id="{FF48B089-6B9B-4DFF-B64D-DA87796A5F54}"/>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B3FD66A9-2C8D-41EC-9C97-5FB89138ECA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C5E7D8D-F4FC-4822-8CF1-75DA4EE9F0DA}"/>
              </a:ext>
            </a:extLst>
          </p:cNvPr>
          <p:cNvSpPr/>
          <p:nvPr/>
        </p:nvSpPr>
        <p:spPr>
          <a:xfrm>
            <a:off x="442041" y="115671"/>
            <a:ext cx="5920011" cy="646331"/>
          </a:xfrm>
          <a:prstGeom prst="rect">
            <a:avLst/>
          </a:prstGeom>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Anabaptist Approaches to Creation Care</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Peter </a:t>
            </a:r>
            <a:r>
              <a:rPr lang="en-US" dirty="0" err="1">
                <a:latin typeface="Calibri" panose="020F0502020204030204" pitchFamily="34" charset="0"/>
                <a:ea typeface="Calibri" panose="020F0502020204030204" pitchFamily="34" charset="0"/>
                <a:cs typeface="Times New Roman" panose="02020603050405020304" pitchFamily="18" charset="0"/>
              </a:rPr>
              <a:t>Dula</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ACF15EC8-1621-4170-9CBA-0ECEBE7841A1}"/>
              </a:ext>
            </a:extLst>
          </p:cNvPr>
          <p:cNvSpPr/>
          <p:nvPr/>
        </p:nvSpPr>
        <p:spPr>
          <a:xfrm>
            <a:off x="442041" y="2844447"/>
            <a:ext cx="7423724" cy="1477328"/>
          </a:xfrm>
          <a:prstGeom prst="rect">
            <a:avLst/>
          </a:prstGeom>
        </p:spPr>
        <p:txBody>
          <a:bodyPr wrap="square">
            <a:spAutoFit/>
          </a:bodyPr>
          <a:lstStyle/>
          <a:p>
            <a:r>
              <a:rPr lang="en-US" dirty="0">
                <a:solidFill>
                  <a:srgbClr val="000000"/>
                </a:solidFill>
                <a:latin typeface="Calibri" panose="020F0502020204030204" pitchFamily="34" charset="0"/>
              </a:rPr>
              <a:t>"</a:t>
            </a:r>
            <a:r>
              <a:rPr lang="en-US" dirty="0" smtClean="0">
                <a:solidFill>
                  <a:srgbClr val="000000"/>
                </a:solidFill>
                <a:latin typeface="Calibri" panose="020F0502020204030204" pitchFamily="34" charset="0"/>
              </a:rPr>
              <a:t>One </a:t>
            </a:r>
            <a:r>
              <a:rPr lang="en-US" dirty="0">
                <a:solidFill>
                  <a:srgbClr val="000000"/>
                </a:solidFill>
                <a:latin typeface="Calibri" panose="020F0502020204030204" pitchFamily="34" charset="0"/>
              </a:rPr>
              <a:t>might think of the three strategies as each focused on one aspect of the triad of nature, God, humanity. Ecojustice leans towards describing the ecological crisis as injustice towards nature. </a:t>
            </a:r>
            <a:r>
              <a:rPr lang="en-US" b="1" dirty="0">
                <a:solidFill>
                  <a:srgbClr val="00B050"/>
                </a:solidFill>
                <a:latin typeface="Calibri" panose="020F0502020204030204" pitchFamily="34" charset="0"/>
              </a:rPr>
              <a:t>Stewardship tends to frame it as disobedience to God</a:t>
            </a:r>
            <a:r>
              <a:rPr lang="en-US" dirty="0">
                <a:solidFill>
                  <a:srgbClr val="00B050"/>
                </a:solidFill>
                <a:latin typeface="Calibri" panose="020F0502020204030204" pitchFamily="34" charset="0"/>
              </a:rPr>
              <a:t>. </a:t>
            </a:r>
            <a:r>
              <a:rPr lang="en-US" dirty="0">
                <a:solidFill>
                  <a:srgbClr val="000000"/>
                </a:solidFill>
                <a:latin typeface="Calibri" panose="020F0502020204030204" pitchFamily="34" charset="0"/>
              </a:rPr>
              <a:t>Eco-spirituality refuses to let us forget how humanity is equally disfigured in the </a:t>
            </a:r>
            <a:r>
              <a:rPr lang="en-US" dirty="0" smtClean="0">
                <a:solidFill>
                  <a:srgbClr val="000000"/>
                </a:solidFill>
                <a:latin typeface="Calibri" panose="020F0502020204030204" pitchFamily="34" charset="0"/>
              </a:rPr>
              <a:t>process."</a:t>
            </a:r>
            <a:endParaRPr lang="en-US" dirty="0"/>
          </a:p>
        </p:txBody>
      </p:sp>
    </p:spTree>
    <p:extLst>
      <p:ext uri="{BB962C8B-B14F-4D97-AF65-F5344CB8AC3E}">
        <p14:creationId xmlns:p14="http://schemas.microsoft.com/office/powerpoint/2010/main" val="4897697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6799" y="313090"/>
            <a:ext cx="7959116" cy="4734629"/>
          </a:xfrm>
          <a:prstGeom prst="rect">
            <a:avLst/>
          </a:prstGeom>
        </p:spPr>
        <p:txBody>
          <a:bodyPr wrap="square">
            <a:spAutoFit/>
          </a:bodyPr>
          <a:lstStyle/>
          <a:p>
            <a:pPr>
              <a:spcBef>
                <a:spcPts val="1125"/>
              </a:spcBef>
              <a:spcAft>
                <a:spcPts val="1125"/>
              </a:spcAft>
            </a:pPr>
            <a:r>
              <a:rPr lang="en-US" sz="2400" b="1" dirty="0" smtClean="0">
                <a:solidFill>
                  <a:srgbClr val="20A162"/>
                </a:solidFill>
                <a:latin typeface="Roboto"/>
              </a:rPr>
              <a:t>MCUSA Confession of Faith</a:t>
            </a:r>
            <a:br>
              <a:rPr lang="en-US" sz="2400" b="1" dirty="0" smtClean="0">
                <a:solidFill>
                  <a:srgbClr val="20A162"/>
                </a:solidFill>
                <a:latin typeface="Roboto"/>
              </a:rPr>
            </a:br>
            <a:r>
              <a:rPr lang="en-US" sz="2400" dirty="0" smtClean="0">
                <a:solidFill>
                  <a:srgbClr val="20A162"/>
                </a:solidFill>
                <a:latin typeface="Roboto"/>
              </a:rPr>
              <a:t>Article </a:t>
            </a:r>
            <a:r>
              <a:rPr lang="en-US" sz="2400" dirty="0">
                <a:solidFill>
                  <a:srgbClr val="20A162"/>
                </a:solidFill>
                <a:latin typeface="Roboto"/>
              </a:rPr>
              <a:t>6. Creation and Calling of Human Beings</a:t>
            </a:r>
            <a:endParaRPr lang="en-US" sz="2400" dirty="0"/>
          </a:p>
          <a:p>
            <a:pPr>
              <a:spcAft>
                <a:spcPts val="600"/>
              </a:spcAft>
            </a:pPr>
            <a:r>
              <a:rPr lang="en-US" sz="1350" dirty="0">
                <a:solidFill>
                  <a:srgbClr val="222222"/>
                </a:solidFill>
                <a:latin typeface="Roboto"/>
              </a:rPr>
              <a:t>We believe that God has created human beings in the divine image. God formed them from the dust of the earth and gave them a special dignity among all the works of creation. Human beings have been made for relationship with God, to live in peace with each other, and to </a:t>
            </a:r>
            <a:r>
              <a:rPr lang="en-US" sz="1350" dirty="0">
                <a:solidFill>
                  <a:srgbClr val="FF0000"/>
                </a:solidFill>
                <a:latin typeface="Roboto"/>
              </a:rPr>
              <a:t>take care of the rest of creation</a:t>
            </a:r>
            <a:r>
              <a:rPr lang="en-US" sz="1350" dirty="0">
                <a:solidFill>
                  <a:srgbClr val="222222"/>
                </a:solidFill>
                <a:latin typeface="Roboto"/>
              </a:rPr>
              <a:t>.</a:t>
            </a:r>
            <a:endParaRPr lang="en-US" sz="1350" dirty="0"/>
          </a:p>
          <a:p>
            <a:pPr>
              <a:spcAft>
                <a:spcPts val="600"/>
              </a:spcAft>
            </a:pPr>
            <a:r>
              <a:rPr lang="en-US" sz="1350" dirty="0">
                <a:solidFill>
                  <a:srgbClr val="222222"/>
                </a:solidFill>
                <a:latin typeface="Roboto"/>
              </a:rPr>
              <a:t>We believe that human beings were created good, in the image of God.1 </a:t>
            </a:r>
            <a:r>
              <a:rPr lang="en-US" sz="1350" dirty="0">
                <a:solidFill>
                  <a:srgbClr val="FF0000"/>
                </a:solidFill>
                <a:latin typeface="Roboto"/>
              </a:rPr>
              <a:t>As creatures according to the divine likeness, we have been made stewards to subdue and to care for creation out of reverence and honor for the Creator</a:t>
            </a:r>
            <a:r>
              <a:rPr lang="en-US" sz="1350" dirty="0">
                <a:solidFill>
                  <a:srgbClr val="222222"/>
                </a:solidFill>
                <a:latin typeface="Roboto"/>
              </a:rPr>
              <a:t>.2 As creatures made in the divine image, we have been blessed with the abilities to respond faithfully to God, to live in harmony with other human beings, and to engage in meaningful work and rest. Because both Adam and Eve were equally and wonderfully made in the divine image, God’s will from the beginning has been for women and men to live in loving and mutually helpful relationships with each other.3</a:t>
            </a:r>
            <a:endParaRPr lang="en-US" sz="1350" dirty="0"/>
          </a:p>
          <a:p>
            <a:pPr>
              <a:spcAft>
                <a:spcPts val="600"/>
              </a:spcAft>
            </a:pPr>
            <a:r>
              <a:rPr lang="en-US" sz="1350" dirty="0">
                <a:solidFill>
                  <a:srgbClr val="222222"/>
                </a:solidFill>
                <a:latin typeface="Roboto"/>
              </a:rPr>
              <a:t>We are grateful that God patiently preserves humanity and faithfully remains with us even through death.4 God has made provision for the salvation of humanity and the redemption of creation.5 We believe that the image of God in all its fullness has been revealed and restored in Jesus Christ, in whom we find our true humanity.6</a:t>
            </a:r>
            <a:endParaRPr lang="en-US" sz="1350" dirty="0"/>
          </a:p>
          <a:p>
            <a:r>
              <a:rPr lang="en-US" sz="1350" dirty="0"/>
              <a:t/>
            </a:r>
            <a:br>
              <a:rPr lang="en-US" sz="1350" dirty="0"/>
            </a:br>
            <a:endParaRPr lang="en-US" sz="1350" dirty="0"/>
          </a:p>
        </p:txBody>
      </p:sp>
      <p:pic>
        <p:nvPicPr>
          <p:cNvPr id="3" name="Shape 9" descr="CSCS logo (color).png">
            <a:extLst>
              <a:ext uri="{FF2B5EF4-FFF2-40B4-BE49-F238E27FC236}">
                <a16:creationId xmlns:a16="http://schemas.microsoft.com/office/drawing/2014/main" id="{EC7FDD31-2D92-4DC2-9A01-BC36DD9F8AF2}"/>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57A2F1EA-AEF9-4D2A-AA3A-809F83D1C10F}"/>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62C5DAAA-C115-4D50-87E0-D9842735A6E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6715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0934137-B19C-4B31-8A69-83D3F2BD4027}"/>
              </a:ext>
            </a:extLst>
          </p:cNvPr>
          <p:cNvGraphicFramePr>
            <a:graphicFrameLocks noGrp="1"/>
          </p:cNvGraphicFramePr>
          <p:nvPr>
            <p:extLst>
              <p:ext uri="{D42A27DB-BD31-4B8C-83A1-F6EECF244321}">
                <p14:modId xmlns:p14="http://schemas.microsoft.com/office/powerpoint/2010/main" val="1984566724"/>
              </p:ext>
            </p:extLst>
          </p:nvPr>
        </p:nvGraphicFramePr>
        <p:xfrm>
          <a:off x="911436" y="995979"/>
          <a:ext cx="6158754" cy="1575771"/>
        </p:xfrm>
        <a:graphic>
          <a:graphicData uri="http://schemas.openxmlformats.org/drawingml/2006/table">
            <a:tbl>
              <a:tblPr firstRow="1" bandRow="1">
                <a:tableStyleId>{22838BEF-8BB2-4498-84A7-C5851F593DF1}</a:tableStyleId>
              </a:tblPr>
              <a:tblGrid>
                <a:gridCol w="2052918">
                  <a:extLst>
                    <a:ext uri="{9D8B030D-6E8A-4147-A177-3AD203B41FA5}">
                      <a16:colId xmlns:a16="http://schemas.microsoft.com/office/drawing/2014/main" val="20000"/>
                    </a:ext>
                  </a:extLst>
                </a:gridCol>
                <a:gridCol w="2052918">
                  <a:extLst>
                    <a:ext uri="{9D8B030D-6E8A-4147-A177-3AD203B41FA5}">
                      <a16:colId xmlns:a16="http://schemas.microsoft.com/office/drawing/2014/main" val="20001"/>
                    </a:ext>
                  </a:extLst>
                </a:gridCol>
                <a:gridCol w="2052918">
                  <a:extLst>
                    <a:ext uri="{9D8B030D-6E8A-4147-A177-3AD203B41FA5}">
                      <a16:colId xmlns:a16="http://schemas.microsoft.com/office/drawing/2014/main" val="20002"/>
                    </a:ext>
                  </a:extLst>
                </a:gridCol>
              </a:tblGrid>
              <a:tr h="525780">
                <a:tc>
                  <a:txBody>
                    <a:bodyPr/>
                    <a:lstStyle/>
                    <a:p>
                      <a:r>
                        <a:rPr lang="en-US" sz="1500" b="0" dirty="0"/>
                        <a:t>Model, Christian Environmental ethics</a:t>
                      </a:r>
                    </a:p>
                  </a:txBody>
                  <a:tcPr marL="68580" marR="68580" marT="34290" marB="34290">
                    <a:solidFill>
                      <a:schemeClr val="bg1">
                        <a:lumMod val="75000"/>
                      </a:schemeClr>
                    </a:solidFill>
                  </a:tcPr>
                </a:tc>
                <a:tc>
                  <a:txBody>
                    <a:bodyPr/>
                    <a:lstStyle/>
                    <a:p>
                      <a:r>
                        <a:rPr lang="en-US" sz="1500" b="0" dirty="0"/>
                        <a:t>Analogous secular Environmental ethics</a:t>
                      </a:r>
                    </a:p>
                  </a:txBody>
                  <a:tcPr marL="68580" marR="68580" marT="34290" marB="34290">
                    <a:solidFill>
                      <a:schemeClr val="bg1">
                        <a:lumMod val="75000"/>
                      </a:schemeClr>
                    </a:solidFill>
                  </a:tcPr>
                </a:tc>
                <a:tc>
                  <a:txBody>
                    <a:bodyPr/>
                    <a:lstStyle/>
                    <a:p>
                      <a:r>
                        <a:rPr lang="en-US" sz="1500" b="0" i="1" u="none" dirty="0"/>
                        <a:t>Emphasis on..</a:t>
                      </a:r>
                    </a:p>
                  </a:txBody>
                  <a:tcPr marL="68580" marR="68580" marT="34290" marB="34290">
                    <a:solidFill>
                      <a:schemeClr val="bg1">
                        <a:lumMod val="75000"/>
                      </a:schemeClr>
                    </a:solidFill>
                  </a:tcPr>
                </a:tc>
                <a:extLst>
                  <a:ext uri="{0D108BD9-81ED-4DB2-BD59-A6C34878D82A}">
                    <a16:rowId xmlns:a16="http://schemas.microsoft.com/office/drawing/2014/main" val="2201791366"/>
                  </a:ext>
                </a:extLst>
              </a:tr>
              <a:tr h="3499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kern="1200" dirty="0">
                          <a:solidFill>
                            <a:schemeClr val="bg1">
                              <a:lumMod val="50000"/>
                            </a:schemeClr>
                          </a:solidFill>
                          <a:latin typeface="+mn-lt"/>
                          <a:ea typeface="+mn-ea"/>
                          <a:cs typeface="+mn-cs"/>
                        </a:rPr>
                        <a:t>Stewardship</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kern="1200" dirty="0">
                          <a:solidFill>
                            <a:schemeClr val="bg1">
                              <a:lumMod val="50000"/>
                            </a:schemeClr>
                          </a:solidFill>
                          <a:latin typeface="+mn-lt"/>
                          <a:ea typeface="+mn-ea"/>
                          <a:cs typeface="+mn-cs"/>
                        </a:rPr>
                        <a:t>Moral Agency</a:t>
                      </a:r>
                    </a:p>
                  </a:txBody>
                  <a:tcPr marL="68580" marR="68580" marT="34290" marB="34290"/>
                </a:tc>
                <a:tc>
                  <a:txBody>
                    <a:bodyPr/>
                    <a:lstStyle/>
                    <a:p>
                      <a:r>
                        <a:rPr lang="en-US" sz="1500" kern="1200" dirty="0">
                          <a:solidFill>
                            <a:schemeClr val="bg1">
                              <a:lumMod val="50000"/>
                            </a:schemeClr>
                          </a:solidFill>
                          <a:latin typeface="+mn-lt"/>
                          <a:ea typeface="+mn-ea"/>
                          <a:cs typeface="+mn-cs"/>
                        </a:rPr>
                        <a:t>God</a:t>
                      </a:r>
                    </a:p>
                  </a:txBody>
                  <a:tcPr marL="68580" marR="68580" marT="34290" marB="34290"/>
                </a:tc>
                <a:extLst>
                  <a:ext uri="{0D108BD9-81ED-4DB2-BD59-A6C34878D82A}">
                    <a16:rowId xmlns:a16="http://schemas.microsoft.com/office/drawing/2014/main" val="10000"/>
                  </a:ext>
                </a:extLst>
              </a:tr>
              <a:tr h="3499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latin typeface="+mn-lt"/>
                          <a:ea typeface="+mn-ea"/>
                          <a:cs typeface="+mn-cs"/>
                        </a:rPr>
                        <a:t>Eco-justice</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latin typeface="+mn-lt"/>
                          <a:ea typeface="+mn-ea"/>
                          <a:cs typeface="+mn-cs"/>
                        </a:rPr>
                        <a:t>Nature’s Standing</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latin typeface="+mn-lt"/>
                          <a:ea typeface="+mn-ea"/>
                          <a:cs typeface="+mn-cs"/>
                        </a:rPr>
                        <a:t>Nature</a:t>
                      </a:r>
                    </a:p>
                  </a:txBody>
                  <a:tcPr marL="68580" marR="68580" marT="34290" marB="34290"/>
                </a:tc>
                <a:extLst>
                  <a:ext uri="{0D108BD9-81ED-4DB2-BD59-A6C34878D82A}">
                    <a16:rowId xmlns:a16="http://schemas.microsoft.com/office/drawing/2014/main" val="10001"/>
                  </a:ext>
                </a:extLst>
              </a:tr>
              <a:tr h="349997">
                <a:tc>
                  <a:txBody>
                    <a:bodyPr/>
                    <a:lstStyle/>
                    <a:p>
                      <a:r>
                        <a:rPr lang="en-US" sz="1500" dirty="0">
                          <a:solidFill>
                            <a:schemeClr val="bg1">
                              <a:lumMod val="50000"/>
                            </a:schemeClr>
                          </a:solidFill>
                        </a:rPr>
                        <a:t>Eco-spirituality</a:t>
                      </a:r>
                    </a:p>
                  </a:txBody>
                  <a:tcPr marL="68580" marR="68580" marT="34290" marB="34290"/>
                </a:tc>
                <a:tc>
                  <a:txBody>
                    <a:bodyPr/>
                    <a:lstStyle/>
                    <a:p>
                      <a:r>
                        <a:rPr lang="en-US" sz="1500" dirty="0">
                          <a:solidFill>
                            <a:schemeClr val="bg1">
                              <a:lumMod val="50000"/>
                            </a:schemeClr>
                          </a:solidFill>
                        </a:rPr>
                        <a:t>Ecological Subjectivity</a:t>
                      </a:r>
                    </a:p>
                  </a:txBody>
                  <a:tcPr marL="68580" marR="68580" marT="34290" marB="34290"/>
                </a:tc>
                <a:tc>
                  <a:txBody>
                    <a:bodyPr/>
                    <a:lstStyle/>
                    <a:p>
                      <a:r>
                        <a:rPr lang="en-US" sz="1500" i="1" u="none" dirty="0">
                          <a:solidFill>
                            <a:schemeClr val="bg1">
                              <a:lumMod val="50000"/>
                            </a:schemeClr>
                          </a:solidFill>
                        </a:rPr>
                        <a:t>Humanity</a:t>
                      </a:r>
                    </a:p>
                  </a:txBody>
                  <a:tcPr marL="68580" marR="68580" marT="34290" marB="34290"/>
                </a:tc>
                <a:extLst>
                  <a:ext uri="{0D108BD9-81ED-4DB2-BD59-A6C34878D82A}">
                    <a16:rowId xmlns:a16="http://schemas.microsoft.com/office/drawing/2014/main" val="10002"/>
                  </a:ext>
                </a:extLst>
              </a:tr>
            </a:tbl>
          </a:graphicData>
        </a:graphic>
      </p:graphicFrame>
      <p:pic>
        <p:nvPicPr>
          <p:cNvPr id="6" name="Shape 9" descr="CSCS logo (color).png">
            <a:extLst>
              <a:ext uri="{FF2B5EF4-FFF2-40B4-BE49-F238E27FC236}">
                <a16:creationId xmlns:a16="http://schemas.microsoft.com/office/drawing/2014/main" id="{B270F2AD-800F-4AA1-A072-C14846FB2D7E}"/>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7" name="Rectangle 6">
            <a:extLst>
              <a:ext uri="{FF2B5EF4-FFF2-40B4-BE49-F238E27FC236}">
                <a16:creationId xmlns:a16="http://schemas.microsoft.com/office/drawing/2014/main" id="{FF48B089-6B9B-4DFF-B64D-DA87796A5F54}"/>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B3FD66A9-2C8D-41EC-9C97-5FB89138ECA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C5E7D8D-F4FC-4822-8CF1-75DA4EE9F0DA}"/>
              </a:ext>
            </a:extLst>
          </p:cNvPr>
          <p:cNvSpPr/>
          <p:nvPr/>
        </p:nvSpPr>
        <p:spPr>
          <a:xfrm>
            <a:off x="442041" y="115671"/>
            <a:ext cx="5920011" cy="646331"/>
          </a:xfrm>
          <a:prstGeom prst="rect">
            <a:avLst/>
          </a:prstGeom>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Anabaptist Approaches to Creation Care</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Peter </a:t>
            </a:r>
            <a:r>
              <a:rPr lang="en-US" dirty="0" err="1">
                <a:latin typeface="Calibri" panose="020F0502020204030204" pitchFamily="34" charset="0"/>
                <a:ea typeface="Calibri" panose="020F0502020204030204" pitchFamily="34" charset="0"/>
                <a:cs typeface="Times New Roman" panose="02020603050405020304" pitchFamily="18" charset="0"/>
              </a:rPr>
              <a:t>Dula</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ACF15EC8-1621-4170-9CBA-0ECEBE7841A1}"/>
              </a:ext>
            </a:extLst>
          </p:cNvPr>
          <p:cNvSpPr/>
          <p:nvPr/>
        </p:nvSpPr>
        <p:spPr>
          <a:xfrm>
            <a:off x="442041" y="2844447"/>
            <a:ext cx="7423724" cy="1477328"/>
          </a:xfrm>
          <a:prstGeom prst="rect">
            <a:avLst/>
          </a:prstGeom>
        </p:spPr>
        <p:txBody>
          <a:bodyPr wrap="square">
            <a:spAutoFit/>
          </a:bodyPr>
          <a:lstStyle/>
          <a:p>
            <a:r>
              <a:rPr lang="en-US" dirty="0">
                <a:solidFill>
                  <a:srgbClr val="000000"/>
                </a:solidFill>
                <a:latin typeface="Calibri" panose="020F0502020204030204" pitchFamily="34" charset="0"/>
              </a:rPr>
              <a:t>"</a:t>
            </a:r>
            <a:r>
              <a:rPr lang="en-US" dirty="0" smtClean="0">
                <a:solidFill>
                  <a:srgbClr val="000000"/>
                </a:solidFill>
                <a:latin typeface="Calibri" panose="020F0502020204030204" pitchFamily="34" charset="0"/>
              </a:rPr>
              <a:t>One </a:t>
            </a:r>
            <a:r>
              <a:rPr lang="en-US" dirty="0">
                <a:solidFill>
                  <a:srgbClr val="000000"/>
                </a:solidFill>
                <a:latin typeface="Calibri" panose="020F0502020204030204" pitchFamily="34" charset="0"/>
              </a:rPr>
              <a:t>might think of the three strategies as each focused on one aspect of the triad of nature, God, humanity. </a:t>
            </a:r>
            <a:r>
              <a:rPr lang="en-US" b="1" dirty="0">
                <a:solidFill>
                  <a:srgbClr val="00B050"/>
                </a:solidFill>
                <a:latin typeface="Calibri" panose="020F0502020204030204" pitchFamily="34" charset="0"/>
              </a:rPr>
              <a:t>Ecojustice leans towards describing the ecological crisis as injustice towards nature</a:t>
            </a:r>
            <a:r>
              <a:rPr lang="en-US" dirty="0">
                <a:solidFill>
                  <a:srgbClr val="000000"/>
                </a:solidFill>
                <a:latin typeface="Calibri" panose="020F0502020204030204" pitchFamily="34" charset="0"/>
              </a:rPr>
              <a:t>. Stewardship tends to frame it as disobedience to God. Eco-spirituality refuses to let us forget how humanity is equally disfigured in the </a:t>
            </a:r>
            <a:r>
              <a:rPr lang="en-US" dirty="0" smtClean="0">
                <a:solidFill>
                  <a:srgbClr val="000000"/>
                </a:solidFill>
                <a:latin typeface="Calibri" panose="020F0502020204030204" pitchFamily="34" charset="0"/>
              </a:rPr>
              <a:t>process."</a:t>
            </a:r>
            <a:endParaRPr lang="en-US" dirty="0"/>
          </a:p>
        </p:txBody>
      </p:sp>
    </p:spTree>
    <p:extLst>
      <p:ext uri="{BB962C8B-B14F-4D97-AF65-F5344CB8AC3E}">
        <p14:creationId xmlns:p14="http://schemas.microsoft.com/office/powerpoint/2010/main" val="35982686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59239386"/>
              </p:ext>
            </p:extLst>
          </p:nvPr>
        </p:nvGraphicFramePr>
        <p:xfrm>
          <a:off x="1492623" y="995979"/>
          <a:ext cx="6158754" cy="1575771"/>
        </p:xfrm>
        <a:graphic>
          <a:graphicData uri="http://schemas.openxmlformats.org/drawingml/2006/table">
            <a:tbl>
              <a:tblPr firstRow="1" bandRow="1">
                <a:tableStyleId>{22838BEF-8BB2-4498-84A7-C5851F593DF1}</a:tableStyleId>
              </a:tblPr>
              <a:tblGrid>
                <a:gridCol w="2052918">
                  <a:extLst>
                    <a:ext uri="{9D8B030D-6E8A-4147-A177-3AD203B41FA5}">
                      <a16:colId xmlns:a16="http://schemas.microsoft.com/office/drawing/2014/main" val="20000"/>
                    </a:ext>
                  </a:extLst>
                </a:gridCol>
                <a:gridCol w="2052918">
                  <a:extLst>
                    <a:ext uri="{9D8B030D-6E8A-4147-A177-3AD203B41FA5}">
                      <a16:colId xmlns:a16="http://schemas.microsoft.com/office/drawing/2014/main" val="20001"/>
                    </a:ext>
                  </a:extLst>
                </a:gridCol>
                <a:gridCol w="2052918">
                  <a:extLst>
                    <a:ext uri="{9D8B030D-6E8A-4147-A177-3AD203B41FA5}">
                      <a16:colId xmlns:a16="http://schemas.microsoft.com/office/drawing/2014/main" val="20002"/>
                    </a:ext>
                  </a:extLst>
                </a:gridCol>
              </a:tblGrid>
              <a:tr h="525780">
                <a:tc>
                  <a:txBody>
                    <a:bodyPr/>
                    <a:lstStyle/>
                    <a:p>
                      <a:r>
                        <a:rPr lang="en-US" sz="1500" b="0" dirty="0"/>
                        <a:t>Model, Christian Environmental ethics</a:t>
                      </a:r>
                    </a:p>
                  </a:txBody>
                  <a:tcPr marL="68580" marR="68580" marT="34290" marB="34290">
                    <a:solidFill>
                      <a:schemeClr val="bg1">
                        <a:lumMod val="75000"/>
                      </a:schemeClr>
                    </a:solidFill>
                  </a:tcPr>
                </a:tc>
                <a:tc>
                  <a:txBody>
                    <a:bodyPr/>
                    <a:lstStyle/>
                    <a:p>
                      <a:r>
                        <a:rPr lang="en-US" sz="1500" b="0" dirty="0"/>
                        <a:t>Analogous secular Environmental ethics</a:t>
                      </a:r>
                    </a:p>
                  </a:txBody>
                  <a:tcPr marL="68580" marR="68580" marT="34290" marB="34290">
                    <a:solidFill>
                      <a:schemeClr val="bg1">
                        <a:lumMod val="75000"/>
                      </a:schemeClr>
                    </a:solidFill>
                  </a:tcPr>
                </a:tc>
                <a:tc>
                  <a:txBody>
                    <a:bodyPr/>
                    <a:lstStyle/>
                    <a:p>
                      <a:r>
                        <a:rPr lang="en-US" sz="1500" b="0" i="1" u="none" dirty="0"/>
                        <a:t>Emphasis on..</a:t>
                      </a:r>
                    </a:p>
                  </a:txBody>
                  <a:tcPr marL="68580" marR="68580" marT="34290" marB="34290">
                    <a:solidFill>
                      <a:schemeClr val="bg1">
                        <a:lumMod val="75000"/>
                      </a:schemeClr>
                    </a:solidFill>
                  </a:tcPr>
                </a:tc>
                <a:extLst>
                  <a:ext uri="{0D108BD9-81ED-4DB2-BD59-A6C34878D82A}">
                    <a16:rowId xmlns:a16="http://schemas.microsoft.com/office/drawing/2014/main" val="2201791366"/>
                  </a:ext>
                </a:extLst>
              </a:tr>
              <a:tr h="3499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dirty="0">
                          <a:solidFill>
                            <a:schemeClr val="bg1">
                              <a:lumMod val="50000"/>
                            </a:schemeClr>
                          </a:solidFill>
                        </a:rPr>
                        <a:t>Stewardship</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dirty="0">
                          <a:solidFill>
                            <a:schemeClr val="bg1">
                              <a:lumMod val="50000"/>
                            </a:schemeClr>
                          </a:solidFill>
                        </a:rPr>
                        <a:t>Moral Agency</a:t>
                      </a:r>
                    </a:p>
                  </a:txBody>
                  <a:tcPr marL="68580" marR="68580" marT="34290" marB="34290"/>
                </a:tc>
                <a:tc>
                  <a:txBody>
                    <a:bodyPr/>
                    <a:lstStyle/>
                    <a:p>
                      <a:r>
                        <a:rPr lang="en-US" sz="1500" i="1" u="none" dirty="0">
                          <a:solidFill>
                            <a:schemeClr val="bg1">
                              <a:lumMod val="50000"/>
                            </a:schemeClr>
                          </a:solidFill>
                        </a:rPr>
                        <a:t>God</a:t>
                      </a:r>
                      <a:endParaRPr lang="en-US" sz="1500" b="0" i="1" u="none" dirty="0"/>
                    </a:p>
                  </a:txBody>
                  <a:tcPr marL="68580" marR="68580" marT="34290" marB="34290"/>
                </a:tc>
                <a:extLst>
                  <a:ext uri="{0D108BD9-81ED-4DB2-BD59-A6C34878D82A}">
                    <a16:rowId xmlns:a16="http://schemas.microsoft.com/office/drawing/2014/main" val="10000"/>
                  </a:ext>
                </a:extLst>
              </a:tr>
              <a:tr h="3499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0" dirty="0"/>
                        <a:t>Eco-justice</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0" dirty="0"/>
                        <a:t>Nature’s Standing</a:t>
                      </a:r>
                    </a:p>
                  </a:txBody>
                  <a:tcPr marL="68580" marR="68580" marT="34290" marB="34290"/>
                </a:tc>
                <a:tc>
                  <a:txBody>
                    <a:bodyPr/>
                    <a:lstStyle/>
                    <a:p>
                      <a:r>
                        <a:rPr lang="en-US" sz="1500" b="0" i="1" u="none" dirty="0"/>
                        <a:t>Nature</a:t>
                      </a:r>
                      <a:endParaRPr lang="en-US" sz="1500" i="1" u="none" dirty="0">
                        <a:solidFill>
                          <a:schemeClr val="bg1">
                            <a:lumMod val="50000"/>
                          </a:schemeClr>
                        </a:solidFill>
                      </a:endParaRPr>
                    </a:p>
                  </a:txBody>
                  <a:tcPr marL="68580" marR="68580" marT="34290" marB="34290"/>
                </a:tc>
                <a:extLst>
                  <a:ext uri="{0D108BD9-81ED-4DB2-BD59-A6C34878D82A}">
                    <a16:rowId xmlns:a16="http://schemas.microsoft.com/office/drawing/2014/main" val="10001"/>
                  </a:ext>
                </a:extLst>
              </a:tr>
              <a:tr h="349997">
                <a:tc>
                  <a:txBody>
                    <a:bodyPr/>
                    <a:lstStyle/>
                    <a:p>
                      <a:r>
                        <a:rPr lang="en-US" sz="1500" dirty="0">
                          <a:solidFill>
                            <a:schemeClr val="bg1">
                              <a:lumMod val="50000"/>
                            </a:schemeClr>
                          </a:solidFill>
                        </a:rPr>
                        <a:t>Eco-spirituality</a:t>
                      </a:r>
                    </a:p>
                  </a:txBody>
                  <a:tcPr marL="68580" marR="68580" marT="34290" marB="34290"/>
                </a:tc>
                <a:tc>
                  <a:txBody>
                    <a:bodyPr/>
                    <a:lstStyle/>
                    <a:p>
                      <a:r>
                        <a:rPr lang="en-US" sz="1500" dirty="0">
                          <a:solidFill>
                            <a:schemeClr val="bg1">
                              <a:lumMod val="50000"/>
                            </a:schemeClr>
                          </a:solidFill>
                        </a:rPr>
                        <a:t>Ecological Subjectivity</a:t>
                      </a:r>
                    </a:p>
                  </a:txBody>
                  <a:tcPr marL="68580" marR="68580" marT="34290" marB="34290"/>
                </a:tc>
                <a:tc>
                  <a:txBody>
                    <a:bodyPr/>
                    <a:lstStyle/>
                    <a:p>
                      <a:r>
                        <a:rPr lang="en-US" sz="1500" i="1" u="none" dirty="0">
                          <a:solidFill>
                            <a:schemeClr val="bg1">
                              <a:lumMod val="50000"/>
                            </a:schemeClr>
                          </a:solidFill>
                        </a:rPr>
                        <a:t>Humanity</a:t>
                      </a:r>
                    </a:p>
                  </a:txBody>
                  <a:tcPr marL="68580" marR="68580" marT="34290" marB="34290"/>
                </a:tc>
                <a:extLst>
                  <a:ext uri="{0D108BD9-81ED-4DB2-BD59-A6C34878D82A}">
                    <a16:rowId xmlns:a16="http://schemas.microsoft.com/office/drawing/2014/main" val="10002"/>
                  </a:ext>
                </a:extLst>
              </a:tr>
            </a:tbl>
          </a:graphicData>
        </a:graphic>
      </p:graphicFrame>
      <p:sp>
        <p:nvSpPr>
          <p:cNvPr id="3" name="Rectangle 2"/>
          <p:cNvSpPr/>
          <p:nvPr/>
        </p:nvSpPr>
        <p:spPr>
          <a:xfrm>
            <a:off x="1657350" y="2642035"/>
            <a:ext cx="5829300" cy="2169825"/>
          </a:xfrm>
          <a:prstGeom prst="rect">
            <a:avLst/>
          </a:prstGeom>
        </p:spPr>
        <p:txBody>
          <a:bodyPr wrap="square">
            <a:spAutoFit/>
          </a:bodyPr>
          <a:lstStyle/>
          <a:p>
            <a:r>
              <a:rPr lang="en-US" sz="1500" i="1" dirty="0"/>
              <a:t>"Nature’s standing emphasizes the obligations humans have to the nonhuman world because of its intrinsic value.  In contrast the kinds of utilitarianism that view non-human nature solely as object for human use, nature has moral standing.</a:t>
            </a:r>
          </a:p>
          <a:p>
            <a:endParaRPr lang="en-US" sz="1500" i="1" dirty="0"/>
          </a:p>
          <a:p>
            <a:r>
              <a:rPr lang="en-US" sz="1500" i="1" dirty="0"/>
              <a:t>Theologically speaking, non-human creation has this standing because all of creation exists in independent relationship to God just as much as humans. Human violation of the rest of creation is sinful because it is a violation of that God/creation relationship." - </a:t>
            </a:r>
            <a:r>
              <a:rPr lang="en-US" sz="1500" i="1" dirty="0" err="1"/>
              <a:t>Dula</a:t>
            </a:r>
            <a:endParaRPr lang="en-US" sz="1500" i="1" dirty="0"/>
          </a:p>
        </p:txBody>
      </p:sp>
      <p:sp>
        <p:nvSpPr>
          <p:cNvPr id="4" name="Rectangle 3"/>
          <p:cNvSpPr/>
          <p:nvPr/>
        </p:nvSpPr>
        <p:spPr>
          <a:xfrm>
            <a:off x="442041" y="115671"/>
            <a:ext cx="5920011" cy="646331"/>
          </a:xfrm>
          <a:prstGeom prst="rect">
            <a:avLst/>
          </a:prstGeom>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Anabaptist Approaches to Creation Care</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Peter </a:t>
            </a:r>
            <a:r>
              <a:rPr lang="en-US" dirty="0" err="1">
                <a:latin typeface="Calibri" panose="020F0502020204030204" pitchFamily="34" charset="0"/>
                <a:ea typeface="Calibri" panose="020F0502020204030204" pitchFamily="34" charset="0"/>
                <a:cs typeface="Times New Roman" panose="02020603050405020304" pitchFamily="18" charset="0"/>
              </a:rPr>
              <a:t>Dula</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Shape 9" descr="CSCS logo (color).png">
            <a:extLst>
              <a:ext uri="{FF2B5EF4-FFF2-40B4-BE49-F238E27FC236}">
                <a16:creationId xmlns:a16="http://schemas.microsoft.com/office/drawing/2014/main" id="{800E37CE-4708-48F7-A4A0-07A333F9E1B6}"/>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6" name="Rectangle 5">
            <a:extLst>
              <a:ext uri="{FF2B5EF4-FFF2-40B4-BE49-F238E27FC236}">
                <a16:creationId xmlns:a16="http://schemas.microsoft.com/office/drawing/2014/main" id="{FD7D06B3-07EC-4CAD-B9F6-0A676FB7E81D}"/>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E7721563-BE06-4FD8-9D9A-035C2D01E18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5506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486" y="510823"/>
            <a:ext cx="8359902" cy="2916183"/>
          </a:xfrm>
          <a:prstGeom prst="rect">
            <a:avLst/>
          </a:prstGeom>
        </p:spPr>
        <p:txBody>
          <a:bodyPr wrap="square">
            <a:spAutoFit/>
          </a:bodyPr>
          <a:lstStyle/>
          <a:p>
            <a:r>
              <a:rPr lang="en-US" sz="2100" b="1" dirty="0">
                <a:solidFill>
                  <a:srgbClr val="00B050"/>
                </a:solidFill>
                <a:latin typeface="Times New Roman" panose="02020603050405020304" pitchFamily="18" charset="0"/>
              </a:rPr>
              <a:t>From Community Mennonite Church, “green congregation” proposal</a:t>
            </a:r>
          </a:p>
          <a:p>
            <a:r>
              <a:rPr lang="en-US" sz="2100" b="1" dirty="0">
                <a:solidFill>
                  <a:srgbClr val="666666"/>
                </a:solidFill>
                <a:latin typeface="Times New Roman" panose="02020603050405020304" pitchFamily="18" charset="0"/>
              </a:rPr>
              <a:t/>
            </a:r>
            <a:br>
              <a:rPr lang="en-US" sz="2100" b="1" dirty="0">
                <a:solidFill>
                  <a:srgbClr val="666666"/>
                </a:solidFill>
                <a:latin typeface="Times New Roman" panose="02020603050405020304" pitchFamily="18" charset="0"/>
              </a:rPr>
            </a:br>
            <a:r>
              <a:rPr lang="en-US" sz="1600" b="1" dirty="0">
                <a:solidFill>
                  <a:srgbClr val="000000"/>
                </a:solidFill>
                <a:latin typeface="Times New Roman" panose="02020603050405020304" pitchFamily="18" charset="0"/>
              </a:rPr>
              <a:t>Creation is our neighbor.  How do we treat our neighbor? Have we been a good neighbor through our lifestyle practices? </a:t>
            </a:r>
            <a:r>
              <a:rPr lang="en-US" sz="1600" dirty="0">
                <a:solidFill>
                  <a:srgbClr val="000000"/>
                </a:solidFill>
                <a:latin typeface="Times New Roman" panose="02020603050405020304" pitchFamily="18" charset="0"/>
              </a:rPr>
              <a:t>Our goal in being a Green Congregation is to become better neighbors at the individual, church, community and global levels. We will find ways to make the church building and grounds an example of how to reduce energy, manage water, grow food and support our human and ecological neighbors.  We will reduce our individual and collective carbon footprint(s) and aid those who wish to act but do not have the resources. We will together let the ecology of this place we call home become healthier and more whole for the good of all of our neighbors.</a:t>
            </a:r>
            <a:r>
              <a:rPr lang="en-US" sz="2800" b="1" dirty="0">
                <a:solidFill>
                  <a:srgbClr val="666666"/>
                </a:solidFill>
                <a:latin typeface="Times New Roman" panose="02020603050405020304" pitchFamily="18" charset="0"/>
              </a:rPr>
              <a:t/>
            </a:r>
            <a:br>
              <a:rPr lang="en-US" sz="2800" b="1" dirty="0">
                <a:solidFill>
                  <a:srgbClr val="666666"/>
                </a:solidFill>
                <a:latin typeface="Times New Roman" panose="02020603050405020304" pitchFamily="18" charset="0"/>
              </a:rPr>
            </a:br>
            <a:endParaRPr lang="en-US" sz="1350" dirty="0"/>
          </a:p>
        </p:txBody>
      </p:sp>
      <p:pic>
        <p:nvPicPr>
          <p:cNvPr id="3" name="Shape 9" descr="CSCS logo (color).png">
            <a:extLst>
              <a:ext uri="{FF2B5EF4-FFF2-40B4-BE49-F238E27FC236}">
                <a16:creationId xmlns:a16="http://schemas.microsoft.com/office/drawing/2014/main" id="{45D0596F-7620-4BA1-AF85-EAC7EB57E934}"/>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90A29F12-832E-48D3-9C73-107643268CBE}"/>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00A8B720-271D-477E-AE74-76A9168DEA1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1537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9843CA7-DF0F-4F1B-92B8-BD0AC138EA7B}"/>
              </a:ext>
            </a:extLst>
          </p:cNvPr>
          <p:cNvGraphicFramePr>
            <a:graphicFrameLocks noGrp="1"/>
          </p:cNvGraphicFramePr>
          <p:nvPr>
            <p:extLst>
              <p:ext uri="{D42A27DB-BD31-4B8C-83A1-F6EECF244321}">
                <p14:modId xmlns:p14="http://schemas.microsoft.com/office/powerpoint/2010/main" val="1535754435"/>
              </p:ext>
            </p:extLst>
          </p:nvPr>
        </p:nvGraphicFramePr>
        <p:xfrm>
          <a:off x="880440" y="407043"/>
          <a:ext cx="6158754" cy="1575771"/>
        </p:xfrm>
        <a:graphic>
          <a:graphicData uri="http://schemas.openxmlformats.org/drawingml/2006/table">
            <a:tbl>
              <a:tblPr firstRow="1" bandRow="1">
                <a:tableStyleId>{22838BEF-8BB2-4498-84A7-C5851F593DF1}</a:tableStyleId>
              </a:tblPr>
              <a:tblGrid>
                <a:gridCol w="2052918">
                  <a:extLst>
                    <a:ext uri="{9D8B030D-6E8A-4147-A177-3AD203B41FA5}">
                      <a16:colId xmlns:a16="http://schemas.microsoft.com/office/drawing/2014/main" val="20000"/>
                    </a:ext>
                  </a:extLst>
                </a:gridCol>
                <a:gridCol w="2052918">
                  <a:extLst>
                    <a:ext uri="{9D8B030D-6E8A-4147-A177-3AD203B41FA5}">
                      <a16:colId xmlns:a16="http://schemas.microsoft.com/office/drawing/2014/main" val="20001"/>
                    </a:ext>
                  </a:extLst>
                </a:gridCol>
                <a:gridCol w="2052918">
                  <a:extLst>
                    <a:ext uri="{9D8B030D-6E8A-4147-A177-3AD203B41FA5}">
                      <a16:colId xmlns:a16="http://schemas.microsoft.com/office/drawing/2014/main" val="20002"/>
                    </a:ext>
                  </a:extLst>
                </a:gridCol>
              </a:tblGrid>
              <a:tr h="525780">
                <a:tc>
                  <a:txBody>
                    <a:bodyPr/>
                    <a:lstStyle/>
                    <a:p>
                      <a:r>
                        <a:rPr lang="en-US" sz="1500" b="0" dirty="0"/>
                        <a:t>Model, Christian Environmental ethics</a:t>
                      </a:r>
                    </a:p>
                  </a:txBody>
                  <a:tcPr marL="68580" marR="68580" marT="34290" marB="34290">
                    <a:solidFill>
                      <a:schemeClr val="bg1">
                        <a:lumMod val="75000"/>
                      </a:schemeClr>
                    </a:solidFill>
                  </a:tcPr>
                </a:tc>
                <a:tc>
                  <a:txBody>
                    <a:bodyPr/>
                    <a:lstStyle/>
                    <a:p>
                      <a:r>
                        <a:rPr lang="en-US" sz="1500" b="0" dirty="0"/>
                        <a:t>Analogous secular Environmental ethics</a:t>
                      </a:r>
                    </a:p>
                  </a:txBody>
                  <a:tcPr marL="68580" marR="68580" marT="34290" marB="34290">
                    <a:solidFill>
                      <a:schemeClr val="bg1">
                        <a:lumMod val="75000"/>
                      </a:schemeClr>
                    </a:solidFill>
                  </a:tcPr>
                </a:tc>
                <a:tc>
                  <a:txBody>
                    <a:bodyPr/>
                    <a:lstStyle/>
                    <a:p>
                      <a:r>
                        <a:rPr lang="en-US" sz="1500" b="0" i="1" u="none" dirty="0"/>
                        <a:t>Emphasis on..</a:t>
                      </a:r>
                    </a:p>
                  </a:txBody>
                  <a:tcPr marL="68580" marR="68580" marT="34290" marB="34290">
                    <a:solidFill>
                      <a:schemeClr val="bg1">
                        <a:lumMod val="75000"/>
                      </a:schemeClr>
                    </a:solidFill>
                  </a:tcPr>
                </a:tc>
                <a:extLst>
                  <a:ext uri="{0D108BD9-81ED-4DB2-BD59-A6C34878D82A}">
                    <a16:rowId xmlns:a16="http://schemas.microsoft.com/office/drawing/2014/main" val="2201791366"/>
                  </a:ext>
                </a:extLst>
              </a:tr>
              <a:tr h="3499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dirty="0">
                          <a:solidFill>
                            <a:schemeClr val="bg1">
                              <a:lumMod val="50000"/>
                            </a:schemeClr>
                          </a:solidFill>
                        </a:rPr>
                        <a:t>Stewardship</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dirty="0">
                          <a:solidFill>
                            <a:schemeClr val="bg1">
                              <a:lumMod val="50000"/>
                            </a:schemeClr>
                          </a:solidFill>
                        </a:rPr>
                        <a:t>Moral Agency</a:t>
                      </a:r>
                    </a:p>
                  </a:txBody>
                  <a:tcPr marL="68580" marR="68580" marT="34290" marB="34290"/>
                </a:tc>
                <a:tc>
                  <a:txBody>
                    <a:bodyPr/>
                    <a:lstStyle/>
                    <a:p>
                      <a:r>
                        <a:rPr lang="en-US" sz="1500" i="1" u="none" dirty="0">
                          <a:solidFill>
                            <a:schemeClr val="bg1">
                              <a:lumMod val="50000"/>
                            </a:schemeClr>
                          </a:solidFill>
                        </a:rPr>
                        <a:t>God</a:t>
                      </a:r>
                      <a:endParaRPr lang="en-US" sz="1500" b="0" i="1" u="none" dirty="0"/>
                    </a:p>
                  </a:txBody>
                  <a:tcPr marL="68580" marR="68580" marT="34290" marB="34290"/>
                </a:tc>
                <a:extLst>
                  <a:ext uri="{0D108BD9-81ED-4DB2-BD59-A6C34878D82A}">
                    <a16:rowId xmlns:a16="http://schemas.microsoft.com/office/drawing/2014/main" val="10000"/>
                  </a:ext>
                </a:extLst>
              </a:tr>
              <a:tr h="3499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kern="1200" dirty="0">
                          <a:solidFill>
                            <a:schemeClr val="bg1">
                              <a:lumMod val="50000"/>
                            </a:schemeClr>
                          </a:solidFill>
                          <a:latin typeface="+mn-lt"/>
                          <a:ea typeface="+mn-ea"/>
                          <a:cs typeface="+mn-cs"/>
                        </a:rPr>
                        <a:t>Eco-justice</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kern="1200" dirty="0">
                          <a:solidFill>
                            <a:schemeClr val="bg1">
                              <a:lumMod val="50000"/>
                            </a:schemeClr>
                          </a:solidFill>
                          <a:latin typeface="+mn-lt"/>
                          <a:ea typeface="+mn-ea"/>
                          <a:cs typeface="+mn-cs"/>
                        </a:rPr>
                        <a:t>Nature’s Standing</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kern="1200" dirty="0">
                          <a:solidFill>
                            <a:schemeClr val="bg1">
                              <a:lumMod val="50000"/>
                            </a:schemeClr>
                          </a:solidFill>
                          <a:latin typeface="+mn-lt"/>
                          <a:ea typeface="+mn-ea"/>
                          <a:cs typeface="+mn-cs"/>
                        </a:rPr>
                        <a:t>Nature</a:t>
                      </a:r>
                    </a:p>
                  </a:txBody>
                  <a:tcPr marL="68580" marR="68580" marT="34290" marB="34290"/>
                </a:tc>
                <a:extLst>
                  <a:ext uri="{0D108BD9-81ED-4DB2-BD59-A6C34878D82A}">
                    <a16:rowId xmlns:a16="http://schemas.microsoft.com/office/drawing/2014/main" val="10001"/>
                  </a:ext>
                </a:extLst>
              </a:tr>
              <a:tr h="349997">
                <a:tc>
                  <a:txBody>
                    <a:bodyPr/>
                    <a:lstStyle/>
                    <a:p>
                      <a:r>
                        <a:rPr lang="en-US" sz="1500" dirty="0">
                          <a:solidFill>
                            <a:schemeClr val="tx1"/>
                          </a:solidFill>
                        </a:rPr>
                        <a:t>Eco-spirituality</a:t>
                      </a:r>
                    </a:p>
                  </a:txBody>
                  <a:tcPr marL="68580" marR="68580" marT="34290" marB="34290"/>
                </a:tc>
                <a:tc>
                  <a:txBody>
                    <a:bodyPr/>
                    <a:lstStyle/>
                    <a:p>
                      <a:r>
                        <a:rPr lang="en-US" sz="1500" dirty="0">
                          <a:solidFill>
                            <a:schemeClr val="tx1"/>
                          </a:solidFill>
                        </a:rPr>
                        <a:t>Ecological Subjectivity</a:t>
                      </a:r>
                    </a:p>
                  </a:txBody>
                  <a:tcPr marL="68580" marR="68580" marT="34290" marB="34290"/>
                </a:tc>
                <a:tc>
                  <a:txBody>
                    <a:bodyPr/>
                    <a:lstStyle/>
                    <a:p>
                      <a:r>
                        <a:rPr lang="en-US" sz="1500" i="1" u="none" dirty="0">
                          <a:solidFill>
                            <a:schemeClr val="tx1"/>
                          </a:solidFill>
                        </a:rPr>
                        <a:t>Humanity</a:t>
                      </a:r>
                    </a:p>
                  </a:txBody>
                  <a:tcPr marL="68580" marR="68580" marT="34290" marB="34290"/>
                </a:tc>
                <a:extLst>
                  <a:ext uri="{0D108BD9-81ED-4DB2-BD59-A6C34878D82A}">
                    <a16:rowId xmlns:a16="http://schemas.microsoft.com/office/drawing/2014/main" val="10002"/>
                  </a:ext>
                </a:extLst>
              </a:tr>
            </a:tbl>
          </a:graphicData>
        </a:graphic>
      </p:graphicFrame>
      <p:pic>
        <p:nvPicPr>
          <p:cNvPr id="6" name="Shape 9" descr="CSCS logo (color).png">
            <a:extLst>
              <a:ext uri="{FF2B5EF4-FFF2-40B4-BE49-F238E27FC236}">
                <a16:creationId xmlns:a16="http://schemas.microsoft.com/office/drawing/2014/main" id="{F584DFD6-D7EC-4326-89F1-3709A9D38236}"/>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7" name="Rectangle 6">
            <a:extLst>
              <a:ext uri="{FF2B5EF4-FFF2-40B4-BE49-F238E27FC236}">
                <a16:creationId xmlns:a16="http://schemas.microsoft.com/office/drawing/2014/main" id="{23883209-BE48-487B-855D-E97CD28B7231}"/>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8A41D448-8208-43B0-B418-37EC2A6F408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CF15EC8-1621-4170-9CBA-0ECEBE7841A1}"/>
              </a:ext>
            </a:extLst>
          </p:cNvPr>
          <p:cNvSpPr/>
          <p:nvPr/>
        </p:nvSpPr>
        <p:spPr>
          <a:xfrm>
            <a:off x="442041" y="2844447"/>
            <a:ext cx="7423724" cy="1477328"/>
          </a:xfrm>
          <a:prstGeom prst="rect">
            <a:avLst/>
          </a:prstGeom>
        </p:spPr>
        <p:txBody>
          <a:bodyPr wrap="square">
            <a:spAutoFit/>
          </a:bodyPr>
          <a:lstStyle/>
          <a:p>
            <a:r>
              <a:rPr lang="en-US" dirty="0">
                <a:solidFill>
                  <a:srgbClr val="000000"/>
                </a:solidFill>
                <a:latin typeface="Calibri" panose="020F0502020204030204" pitchFamily="34" charset="0"/>
              </a:rPr>
              <a:t>"</a:t>
            </a:r>
            <a:r>
              <a:rPr lang="en-US" dirty="0" smtClean="0">
                <a:solidFill>
                  <a:srgbClr val="000000"/>
                </a:solidFill>
                <a:latin typeface="Calibri" panose="020F0502020204030204" pitchFamily="34" charset="0"/>
              </a:rPr>
              <a:t>One </a:t>
            </a:r>
            <a:r>
              <a:rPr lang="en-US" dirty="0">
                <a:solidFill>
                  <a:srgbClr val="000000"/>
                </a:solidFill>
                <a:latin typeface="Calibri" panose="020F0502020204030204" pitchFamily="34" charset="0"/>
              </a:rPr>
              <a:t>might think of the three strategies as each focused on one aspect of the triad of nature, God, humanity. Ecojustice leans towards describing the ecological crisis as injustice towards nature. Stewardship tends to frame it as disobedience to God. </a:t>
            </a:r>
            <a:r>
              <a:rPr lang="en-US" b="1" dirty="0">
                <a:solidFill>
                  <a:srgbClr val="00B050"/>
                </a:solidFill>
                <a:latin typeface="Calibri" panose="020F0502020204030204" pitchFamily="34" charset="0"/>
              </a:rPr>
              <a:t>Eco-spirituality refuses to let us forget how humanity is equally disfigured in the process</a:t>
            </a:r>
            <a:r>
              <a:rPr lang="en-US" dirty="0" smtClean="0">
                <a:solidFill>
                  <a:srgbClr val="000000"/>
                </a:solidFill>
                <a:latin typeface="Calibri" panose="020F0502020204030204" pitchFamily="34" charset="0"/>
              </a:rPr>
              <a:t>."</a:t>
            </a:r>
            <a:endParaRPr lang="en-US" dirty="0"/>
          </a:p>
        </p:txBody>
      </p:sp>
    </p:spTree>
    <p:extLst>
      <p:ext uri="{BB962C8B-B14F-4D97-AF65-F5344CB8AC3E}">
        <p14:creationId xmlns:p14="http://schemas.microsoft.com/office/powerpoint/2010/main" val="25162738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4F5B41-11D8-412F-BD70-05066CF4187E}"/>
              </a:ext>
            </a:extLst>
          </p:cNvPr>
          <p:cNvSpPr>
            <a:spLocks noChangeArrowheads="1"/>
          </p:cNvSpPr>
          <p:nvPr/>
        </p:nvSpPr>
        <p:spPr bwMode="auto">
          <a:xfrm>
            <a:off x="168219" y="327336"/>
            <a:ext cx="3447207"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 younger generation of Anabaptists, however, seems to agree that that extension of love looks like the organic farm. In this, young Anabaptists participate in a significant shift in the N. American environmental movement. Where a generation ago, the great symbols and inspirations of environmentalism were John Muir, Henry David Thoreau and the wilderness, now it is Wendell Berry and the farm. </a:t>
            </a: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The old wilderness ideal celebrated and fought for the preservation of places untouched by humans, thereby reinforcing the human/non-human nature gap. The garden, or small organic farm, celebrates places where humans are in mutually constituting relationships with ecosystems</a:t>
            </a: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 </a:t>
            </a:r>
            <a:r>
              <a:rPr kumimoji="0" lang="en-US" altLang="en-US"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Dula</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   </a:t>
            </a:r>
          </a:p>
        </p:txBody>
      </p:sp>
      <p:pic>
        <p:nvPicPr>
          <p:cNvPr id="8194" name="Picture 2" descr="https://lh3.googleusercontent.com/DO_mEjy6QfYXHYPRxAvDuYXIve6XyeweTCbI6FLDvnf5nP6xQckSe6G7gAlUaUqI2x8DaKpVcqhMvXPZ_Gftsa7M2CI-z3I2uy6AC5OBSCDWNMbDffEi0KX2BFA02gCTWGTxWvM">
            <a:extLst>
              <a:ext uri="{FF2B5EF4-FFF2-40B4-BE49-F238E27FC236}">
                <a16:creationId xmlns:a16="http://schemas.microsoft.com/office/drawing/2014/main" id="{C8A170C4-ACD1-486B-BF73-814D92782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5651" y="-87621"/>
            <a:ext cx="4572854" cy="5231121"/>
          </a:xfrm>
          <a:prstGeom prst="rect">
            <a:avLst/>
          </a:prstGeom>
          <a:noFill/>
          <a:extLst>
            <a:ext uri="{909E8E84-426E-40DD-AFC4-6F175D3DCCD1}">
              <a14:hiddenFill xmlns:a14="http://schemas.microsoft.com/office/drawing/2010/main">
                <a:solidFill>
                  <a:srgbClr val="FFFFFF"/>
                </a:solidFill>
              </a14:hiddenFill>
            </a:ext>
          </a:extLst>
        </p:spPr>
      </p:pic>
      <p:pic>
        <p:nvPicPr>
          <p:cNvPr id="4" name="Shape 9" descr="CSCS logo (color).png">
            <a:extLst>
              <a:ext uri="{FF2B5EF4-FFF2-40B4-BE49-F238E27FC236}">
                <a16:creationId xmlns:a16="http://schemas.microsoft.com/office/drawing/2014/main" id="{12FC7C65-D71C-46D3-B5EA-37472E8807BF}"/>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B425E659-751A-4529-B977-D632F53BA1C1}"/>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70B712C6-ADF0-4A57-B36F-00785EEF3FC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8807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9572" y="0"/>
            <a:ext cx="6531428" cy="805912"/>
          </a:xfrm>
        </p:spPr>
        <p:txBody>
          <a:bodyPr>
            <a:noAutofit/>
          </a:bodyPr>
          <a:lstStyle/>
          <a:p>
            <a:r>
              <a:rPr lang="en-US" sz="2000" dirty="0"/>
              <a:t>Percent of Mennonites across Four Christian Environmental Views </a:t>
            </a:r>
            <a:r>
              <a:rPr lang="en-US" sz="1400" dirty="0"/>
              <a:t>(n=7294)</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22260430"/>
              </p:ext>
            </p:extLst>
          </p:nvPr>
        </p:nvGraphicFramePr>
        <p:xfrm>
          <a:off x="1459934" y="693386"/>
          <a:ext cx="6357257" cy="330704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888162" y="4034615"/>
            <a:ext cx="1597914" cy="584775"/>
          </a:xfrm>
          <a:prstGeom prst="rect">
            <a:avLst/>
          </a:prstGeom>
          <a:noFill/>
        </p:spPr>
        <p:txBody>
          <a:bodyPr wrap="square" rtlCol="0">
            <a:spAutoFit/>
          </a:bodyPr>
          <a:lstStyle/>
          <a:p>
            <a:r>
              <a:rPr lang="en-US" sz="1600" i="1" dirty="0">
                <a:solidFill>
                  <a:schemeClr val="accent5">
                    <a:lumMod val="75000"/>
                  </a:schemeClr>
                </a:solidFill>
              </a:rPr>
              <a:t>“God has control, don’t worry”</a:t>
            </a:r>
          </a:p>
        </p:txBody>
      </p:sp>
      <p:sp>
        <p:nvSpPr>
          <p:cNvPr id="5" name="TextBox 4"/>
          <p:cNvSpPr txBox="1"/>
          <p:nvPr/>
        </p:nvSpPr>
        <p:spPr>
          <a:xfrm>
            <a:off x="3426250" y="4035222"/>
            <a:ext cx="1502097" cy="830997"/>
          </a:xfrm>
          <a:prstGeom prst="rect">
            <a:avLst/>
          </a:prstGeom>
          <a:noFill/>
        </p:spPr>
        <p:txBody>
          <a:bodyPr wrap="square" rtlCol="0">
            <a:spAutoFit/>
          </a:bodyPr>
          <a:lstStyle/>
          <a:p>
            <a:r>
              <a:rPr lang="en-US" sz="1600" i="1" dirty="0">
                <a:solidFill>
                  <a:schemeClr val="accent5">
                    <a:lumMod val="75000"/>
                  </a:schemeClr>
                </a:solidFill>
              </a:rPr>
              <a:t>“We have a mandate to tend God's garden”</a:t>
            </a:r>
          </a:p>
        </p:txBody>
      </p:sp>
      <p:sp>
        <p:nvSpPr>
          <p:cNvPr id="8" name="TextBox 7"/>
          <p:cNvSpPr txBox="1"/>
          <p:nvPr/>
        </p:nvSpPr>
        <p:spPr>
          <a:xfrm>
            <a:off x="4928347" y="4034615"/>
            <a:ext cx="1479042" cy="830997"/>
          </a:xfrm>
          <a:prstGeom prst="rect">
            <a:avLst/>
          </a:prstGeom>
          <a:noFill/>
        </p:spPr>
        <p:txBody>
          <a:bodyPr wrap="square" rtlCol="0">
            <a:spAutoFit/>
          </a:bodyPr>
          <a:lstStyle/>
          <a:p>
            <a:r>
              <a:rPr lang="en-US" sz="1600" i="1" dirty="0">
                <a:solidFill>
                  <a:schemeClr val="accent5">
                    <a:lumMod val="75000"/>
                  </a:schemeClr>
                </a:solidFill>
              </a:rPr>
              <a:t>“The earth has value even without us”</a:t>
            </a:r>
          </a:p>
        </p:txBody>
      </p:sp>
      <p:sp>
        <p:nvSpPr>
          <p:cNvPr id="9" name="TextBox 8"/>
          <p:cNvSpPr txBox="1"/>
          <p:nvPr/>
        </p:nvSpPr>
        <p:spPr>
          <a:xfrm>
            <a:off x="6370618" y="4034615"/>
            <a:ext cx="1479042" cy="830997"/>
          </a:xfrm>
          <a:prstGeom prst="rect">
            <a:avLst/>
          </a:prstGeom>
          <a:noFill/>
        </p:spPr>
        <p:txBody>
          <a:bodyPr wrap="square" rtlCol="0">
            <a:spAutoFit/>
          </a:bodyPr>
          <a:lstStyle/>
          <a:p>
            <a:r>
              <a:rPr lang="en-US" sz="1600" i="1" dirty="0">
                <a:solidFill>
                  <a:schemeClr val="accent5">
                    <a:lumMod val="75000"/>
                  </a:schemeClr>
                </a:solidFill>
              </a:rPr>
              <a:t>“We should act like we’re part of creation”</a:t>
            </a:r>
          </a:p>
        </p:txBody>
      </p:sp>
      <p:pic>
        <p:nvPicPr>
          <p:cNvPr id="10" name="Shape 9" descr="CSCS logo (color).png">
            <a:extLst>
              <a:ext uri="{FF2B5EF4-FFF2-40B4-BE49-F238E27FC236}">
                <a16:creationId xmlns:a16="http://schemas.microsoft.com/office/drawing/2014/main" id="{E609A685-0A91-4143-93E0-F5AA698D2F61}"/>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11" name="Rectangle 10">
            <a:extLst>
              <a:ext uri="{FF2B5EF4-FFF2-40B4-BE49-F238E27FC236}">
                <a16:creationId xmlns:a16="http://schemas.microsoft.com/office/drawing/2014/main" id="{39FADF47-5D30-44D9-BB0B-9CEA86E4ACC1}"/>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C186D6AE-E064-4916-BECE-8C8FFC5E403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75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0"/>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951327" y="1255368"/>
            <a:ext cx="6766470" cy="4838701"/>
          </a:xfrm>
          <a:prstGeom prst="rect">
            <a:avLst/>
          </a:prstGeom>
          <a:noFill/>
          <a:ln>
            <a:noFill/>
          </a:ln>
        </p:spPr>
      </p:pic>
      <p:sp>
        <p:nvSpPr>
          <p:cNvPr id="95" name="Google Shape;95;p20"/>
          <p:cNvSpPr txBox="1"/>
          <p:nvPr/>
        </p:nvSpPr>
        <p:spPr>
          <a:xfrm>
            <a:off x="283265" y="485907"/>
            <a:ext cx="9270309"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i="1" dirty="0" smtClean="0">
                <a:solidFill>
                  <a:srgbClr val="00B0F0"/>
                </a:solidFill>
              </a:rPr>
              <a:t>There are theological </a:t>
            </a:r>
            <a:r>
              <a:rPr lang="en-US" sz="2200" i="1" dirty="0">
                <a:solidFill>
                  <a:srgbClr val="00B0F0"/>
                </a:solidFill>
              </a:rPr>
              <a:t>strands which push against “pro-environmental” actions</a:t>
            </a:r>
            <a:endParaRPr sz="2200" i="1" dirty="0">
              <a:solidFill>
                <a:srgbClr val="00B0F0"/>
              </a:solidFill>
            </a:endParaRPr>
          </a:p>
        </p:txBody>
      </p:sp>
      <p:pic>
        <p:nvPicPr>
          <p:cNvPr id="4" name="Shape 9" descr="CSCS logo (color).png">
            <a:extLst>
              <a:ext uri="{FF2B5EF4-FFF2-40B4-BE49-F238E27FC236}">
                <a16:creationId xmlns:a16="http://schemas.microsoft.com/office/drawing/2014/main" id="{1AAF01CE-B829-42B5-B1D0-776AC37361C7}"/>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54085E2F-F41F-42CF-9743-240C9240BA8F}"/>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2F871D3C-33DF-4393-BD94-7FD458FF7445}"/>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33FF624-25D1-444B-99DC-6C1F02E9614E}"/>
              </a:ext>
            </a:extLst>
          </p:cNvPr>
          <p:cNvSpPr txBox="1"/>
          <p:nvPr/>
        </p:nvSpPr>
        <p:spPr>
          <a:xfrm>
            <a:off x="158298" y="95781"/>
            <a:ext cx="5894242" cy="400110"/>
          </a:xfrm>
          <a:prstGeom prst="rect">
            <a:avLst/>
          </a:prstGeom>
          <a:noFill/>
        </p:spPr>
        <p:txBody>
          <a:bodyPr wrap="none" rtlCol="0">
            <a:spAutoFit/>
          </a:bodyPr>
          <a:lstStyle/>
          <a:p>
            <a:r>
              <a:rPr lang="en-US" sz="2000" dirty="0"/>
              <a:t>Some challenges to the moral and theological response</a:t>
            </a:r>
          </a:p>
        </p:txBody>
      </p:sp>
      <p:sp>
        <p:nvSpPr>
          <p:cNvPr id="2" name="Rectangle 1">
            <a:extLst>
              <a:ext uri="{FF2B5EF4-FFF2-40B4-BE49-F238E27FC236}">
                <a16:creationId xmlns:a16="http://schemas.microsoft.com/office/drawing/2014/main" id="{BF37C60F-E1C9-4E65-8BAF-44576A5F1434}"/>
              </a:ext>
            </a:extLst>
          </p:cNvPr>
          <p:cNvSpPr/>
          <p:nvPr/>
        </p:nvSpPr>
        <p:spPr>
          <a:xfrm>
            <a:off x="517687" y="3549458"/>
            <a:ext cx="7869824" cy="954107"/>
          </a:xfrm>
          <a:prstGeom prst="rect">
            <a:avLst/>
          </a:prstGeom>
          <a:solidFill>
            <a:schemeClr val="bg1"/>
          </a:solidFill>
          <a:ln>
            <a:solidFill>
              <a:schemeClr val="tx1"/>
            </a:solidFill>
          </a:ln>
        </p:spPr>
        <p:txBody>
          <a:bodyPr wrap="square">
            <a:spAutoFit/>
          </a:bodyPr>
          <a:lstStyle/>
          <a:p>
            <a:r>
              <a:rPr lang="en-US" sz="1400" dirty="0"/>
              <a:t>…</a:t>
            </a:r>
            <a:r>
              <a:rPr lang="en-US" sz="1400" dirty="0">
                <a:solidFill>
                  <a:srgbClr val="0070C0"/>
                </a:solidFill>
              </a:rPr>
              <a:t>religions commonly instruct their believers to surrender one’s will and control to follow a god or deity’s plan</a:t>
            </a:r>
            <a:r>
              <a:rPr lang="en-US" sz="1400" dirty="0"/>
              <a:t>. For example, the apostle Paul states in the Bible that after becoming a believer, “I no longer live, but Christ lives in me” (Galatians 2:20). Muhammad also teaches in the Qur’an, “Nothing will happen to us besides what God has decreed for us. He is our Guardian” (Qur’an 9:51).</a:t>
            </a:r>
          </a:p>
        </p:txBody>
      </p:sp>
    </p:spTree>
    <p:extLst>
      <p:ext uri="{BB962C8B-B14F-4D97-AF65-F5344CB8AC3E}">
        <p14:creationId xmlns:p14="http://schemas.microsoft.com/office/powerpoint/2010/main" val="19334659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2B1344-CA98-4940-B0F3-3DA5B98E7F4D}"/>
              </a:ext>
            </a:extLst>
          </p:cNvPr>
          <p:cNvSpPr txBox="1"/>
          <p:nvPr/>
        </p:nvSpPr>
        <p:spPr>
          <a:xfrm>
            <a:off x="339841" y="212358"/>
            <a:ext cx="8182068" cy="769441"/>
          </a:xfrm>
          <a:prstGeom prst="rect">
            <a:avLst/>
          </a:prstGeom>
          <a:noFill/>
        </p:spPr>
        <p:txBody>
          <a:bodyPr wrap="square" rtlCol="0">
            <a:spAutoFit/>
          </a:bodyPr>
          <a:lstStyle/>
          <a:p>
            <a:r>
              <a:rPr lang="en-US" sz="2200" i="1" dirty="0">
                <a:solidFill>
                  <a:srgbClr val="00B0F0"/>
                </a:solidFill>
              </a:rPr>
              <a:t>There are aspects to climate change that are particularly threatening to a moral response</a:t>
            </a:r>
          </a:p>
        </p:txBody>
      </p:sp>
      <p:sp>
        <p:nvSpPr>
          <p:cNvPr id="3" name="TextBox 2">
            <a:extLst>
              <a:ext uri="{FF2B5EF4-FFF2-40B4-BE49-F238E27FC236}">
                <a16:creationId xmlns:a16="http://schemas.microsoft.com/office/drawing/2014/main" id="{F04E506E-8346-4CF0-BDCA-6806AD9154BB}"/>
              </a:ext>
            </a:extLst>
          </p:cNvPr>
          <p:cNvSpPr txBox="1"/>
          <p:nvPr/>
        </p:nvSpPr>
        <p:spPr>
          <a:xfrm>
            <a:off x="1391582" y="1066667"/>
            <a:ext cx="3732432" cy="369332"/>
          </a:xfrm>
          <a:prstGeom prst="rect">
            <a:avLst/>
          </a:prstGeom>
          <a:noFill/>
        </p:spPr>
        <p:txBody>
          <a:bodyPr wrap="none" rtlCol="0">
            <a:spAutoFit/>
          </a:bodyPr>
          <a:lstStyle/>
          <a:p>
            <a:r>
              <a:rPr lang="en-US" dirty="0" smtClean="0">
                <a:solidFill>
                  <a:srgbClr val="00B050"/>
                </a:solidFill>
              </a:rPr>
              <a:t>Is this the “The </a:t>
            </a:r>
            <a:r>
              <a:rPr lang="en-US" dirty="0">
                <a:solidFill>
                  <a:srgbClr val="00B050"/>
                </a:solidFill>
              </a:rPr>
              <a:t>perfect moral storm?”</a:t>
            </a:r>
          </a:p>
        </p:txBody>
      </p:sp>
      <p:pic>
        <p:nvPicPr>
          <p:cNvPr id="3074" name="Picture 2" descr="Image result for gardiner a perfect moral storm">
            <a:extLst>
              <a:ext uri="{FF2B5EF4-FFF2-40B4-BE49-F238E27FC236}">
                <a16:creationId xmlns:a16="http://schemas.microsoft.com/office/drawing/2014/main" id="{F4153BA9-C822-48D8-9CE3-E1F2B64CA5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943600" y="1229990"/>
            <a:ext cx="2447842" cy="36563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26CE02-4DB0-49A1-9E4F-E9E4977A611F}"/>
              </a:ext>
            </a:extLst>
          </p:cNvPr>
          <p:cNvSpPr txBox="1"/>
          <p:nvPr/>
        </p:nvSpPr>
        <p:spPr>
          <a:xfrm>
            <a:off x="629070" y="1576570"/>
            <a:ext cx="4741041" cy="923330"/>
          </a:xfrm>
          <a:prstGeom prst="rect">
            <a:avLst/>
          </a:prstGeom>
          <a:noFill/>
        </p:spPr>
        <p:txBody>
          <a:bodyPr wrap="none" rtlCol="0">
            <a:spAutoFit/>
          </a:bodyPr>
          <a:lstStyle/>
          <a:p>
            <a:pPr marL="285750" indent="-285750">
              <a:buFont typeface="Arial" panose="020B0604020202020204" pitchFamily="34" charset="0"/>
              <a:buChar char="•"/>
            </a:pPr>
            <a:r>
              <a:rPr lang="en-US" dirty="0"/>
              <a:t>Global threat</a:t>
            </a:r>
          </a:p>
          <a:p>
            <a:pPr marL="285750" indent="-285750">
              <a:buFont typeface="Arial" panose="020B0604020202020204" pitchFamily="34" charset="0"/>
              <a:buChar char="•"/>
            </a:pPr>
            <a:r>
              <a:rPr lang="en-US" dirty="0"/>
              <a:t>Temptations of intergenerational buck passing</a:t>
            </a:r>
          </a:p>
          <a:p>
            <a:pPr marL="285750" indent="-285750">
              <a:buFont typeface="Arial" panose="020B0604020202020204" pitchFamily="34" charset="0"/>
              <a:buChar char="•"/>
            </a:pPr>
            <a:r>
              <a:rPr lang="en-US" dirty="0"/>
              <a:t>Lack of theoretical framework</a:t>
            </a:r>
          </a:p>
        </p:txBody>
      </p:sp>
      <p:pic>
        <p:nvPicPr>
          <p:cNvPr id="7" name="Shape 9" descr="CSCS logo (color).png">
            <a:extLst>
              <a:ext uri="{FF2B5EF4-FFF2-40B4-BE49-F238E27FC236}">
                <a16:creationId xmlns:a16="http://schemas.microsoft.com/office/drawing/2014/main" id="{3A71011A-C643-427F-B32A-6756C55834D6}"/>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8" name="Rectangle 7">
            <a:extLst>
              <a:ext uri="{FF2B5EF4-FFF2-40B4-BE49-F238E27FC236}">
                <a16:creationId xmlns:a16="http://schemas.microsoft.com/office/drawing/2014/main" id="{A5CD4CF5-7B7C-4766-B94A-63269F7AC2E8}"/>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FFF57203-45CC-4AE4-886B-D165DC642A8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2278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77681" y="2756481"/>
            <a:ext cx="6616542" cy="1280549"/>
            <a:chOff x="277110" y="3931590"/>
            <a:chExt cx="8245098" cy="1595735"/>
          </a:xfrm>
        </p:grpSpPr>
        <p:pic>
          <p:nvPicPr>
            <p:cNvPr id="4098"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00000" b="-8074"/>
            <a:stretch/>
          </p:blipFill>
          <p:spPr bwMode="auto">
            <a:xfrm>
              <a:off x="409066" y="3931590"/>
              <a:ext cx="7773738" cy="252492"/>
            </a:xfrm>
            <a:prstGeom prst="rect">
              <a:avLst/>
            </a:prstGeom>
            <a:noFill/>
            <a:ln w="9525">
              <a:noFill/>
              <a:miter lim="800000"/>
              <a:headEnd/>
              <a:tailEnd/>
            </a:ln>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77110" y="4260417"/>
              <a:ext cx="8245098" cy="1266908"/>
            </a:xfrm>
            <a:prstGeom prst="rect">
              <a:avLst/>
            </a:prstGeom>
          </p:spPr>
        </p:pic>
      </p:grpSp>
      <p:pic>
        <p:nvPicPr>
          <p:cNvPr id="5" name="Shape 9" descr="CSCS logo (color).png">
            <a:extLst>
              <a:ext uri="{FF2B5EF4-FFF2-40B4-BE49-F238E27FC236}">
                <a16:creationId xmlns:a16="http://schemas.microsoft.com/office/drawing/2014/main" id="{A46ED4BA-9195-4A5E-8B9E-D6CD1E91011E}"/>
              </a:ext>
            </a:extLst>
          </p:cNvPr>
          <p:cNvPicPr preferRelativeResize="0"/>
          <p:nvPr/>
        </p:nvPicPr>
        <p:blipFill>
          <a:blip r:embed="rId5"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6" name="Rectangle 5">
            <a:extLst>
              <a:ext uri="{FF2B5EF4-FFF2-40B4-BE49-F238E27FC236}">
                <a16:creationId xmlns:a16="http://schemas.microsoft.com/office/drawing/2014/main" id="{EB8DE1DB-1228-46CE-B6B5-EB96D1933F72}"/>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72989F02-A61D-4BD4-BF6F-EDF21E7C9785}"/>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BAE468-338E-4A49-B6B1-8EF259E73E81}"/>
              </a:ext>
            </a:extLst>
          </p:cNvPr>
          <p:cNvSpPr txBox="1"/>
          <p:nvPr/>
        </p:nvSpPr>
        <p:spPr>
          <a:xfrm>
            <a:off x="5009749" y="4037029"/>
            <a:ext cx="3066865" cy="369332"/>
          </a:xfrm>
          <a:prstGeom prst="rect">
            <a:avLst/>
          </a:prstGeom>
          <a:noFill/>
        </p:spPr>
        <p:txBody>
          <a:bodyPr wrap="none" rtlCol="0">
            <a:spAutoFit/>
          </a:bodyPr>
          <a:lstStyle/>
          <a:p>
            <a:r>
              <a:rPr lang="en-US" dirty="0"/>
              <a:t>sustainableclimatesolutions.org</a:t>
            </a:r>
          </a:p>
        </p:txBody>
      </p:sp>
      <p:pic>
        <p:nvPicPr>
          <p:cNvPr id="10" name="Picture 9"/>
          <p:cNvPicPr>
            <a:picLocks noChangeAspect="1"/>
          </p:cNvPicPr>
          <p:nvPr/>
        </p:nvPicPr>
        <p:blipFill rotWithShape="1">
          <a:blip r:embed="rId7"/>
          <a:srcRect b="36041"/>
          <a:stretch/>
        </p:blipFill>
        <p:spPr>
          <a:xfrm>
            <a:off x="1277681" y="-743694"/>
            <a:ext cx="7054412" cy="3245426"/>
          </a:xfrm>
          <a:prstGeom prst="rect">
            <a:avLst/>
          </a:prstGeom>
        </p:spPr>
      </p:pic>
    </p:spTree>
    <p:extLst>
      <p:ext uri="{BB962C8B-B14F-4D97-AF65-F5344CB8AC3E}">
        <p14:creationId xmlns:p14="http://schemas.microsoft.com/office/powerpoint/2010/main" val="21976433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5F9DE9-53BA-4756-94DF-0E35D94F94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593" y="0"/>
            <a:ext cx="4360662" cy="5171113"/>
          </a:xfrm>
          <a:prstGeom prst="rect">
            <a:avLst/>
          </a:prstGeom>
        </p:spPr>
      </p:pic>
    </p:spTree>
    <p:extLst>
      <p:ext uri="{BB962C8B-B14F-4D97-AF65-F5344CB8AC3E}">
        <p14:creationId xmlns:p14="http://schemas.microsoft.com/office/powerpoint/2010/main" val="25433060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Global Transport of Smoke from Australian Bushfires">
            <a:hlinkClick r:id="" action="ppaction://media"/>
            <a:extLst>
              <a:ext uri="{FF2B5EF4-FFF2-40B4-BE49-F238E27FC236}">
                <a16:creationId xmlns:a16="http://schemas.microsoft.com/office/drawing/2014/main" id="{E6CD1675-AB0A-464F-916D-5B3221735E6F}"/>
              </a:ext>
            </a:extLst>
          </p:cNvPr>
          <p:cNvPicPr>
            <a:picLocks noRot="1" noChangeAspect="1"/>
          </p:cNvPicPr>
          <p:nvPr>
            <a:videoFile r:link="rId1"/>
          </p:nvPr>
        </p:nvPicPr>
        <p:blipFill>
          <a:blip r:embed="rId3"/>
          <a:stretch>
            <a:fillRect/>
          </a:stretch>
        </p:blipFill>
        <p:spPr>
          <a:xfrm>
            <a:off x="142959" y="193197"/>
            <a:ext cx="8690846" cy="4888601"/>
          </a:xfrm>
          <a:prstGeom prst="rect">
            <a:avLst/>
          </a:prstGeom>
        </p:spPr>
      </p:pic>
    </p:spTree>
    <p:extLst>
      <p:ext uri="{BB962C8B-B14F-4D97-AF65-F5344CB8AC3E}">
        <p14:creationId xmlns:p14="http://schemas.microsoft.com/office/powerpoint/2010/main" val="5149758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99E38B-FAEC-4CCB-B122-459ACB57BA46}"/>
              </a:ext>
            </a:extLst>
          </p:cNvPr>
          <p:cNvSpPr txBox="1"/>
          <p:nvPr/>
        </p:nvSpPr>
        <p:spPr>
          <a:xfrm>
            <a:off x="475488" y="429768"/>
            <a:ext cx="5631222" cy="461665"/>
          </a:xfrm>
          <a:prstGeom prst="rect">
            <a:avLst/>
          </a:prstGeom>
          <a:noFill/>
        </p:spPr>
        <p:txBody>
          <a:bodyPr wrap="none" rtlCol="0">
            <a:spAutoFit/>
          </a:bodyPr>
          <a:lstStyle/>
          <a:p>
            <a:r>
              <a:rPr lang="en-US" sz="2400" dirty="0"/>
              <a:t>So we are all complicit, we can’t escape that</a:t>
            </a:r>
          </a:p>
        </p:txBody>
      </p:sp>
      <p:sp>
        <p:nvSpPr>
          <p:cNvPr id="3" name="Rectangle 2">
            <a:extLst>
              <a:ext uri="{FF2B5EF4-FFF2-40B4-BE49-F238E27FC236}">
                <a16:creationId xmlns:a16="http://schemas.microsoft.com/office/drawing/2014/main" id="{EFF5AF28-7C4E-4591-91E2-B88CCDD427C7}"/>
              </a:ext>
            </a:extLst>
          </p:cNvPr>
          <p:cNvSpPr/>
          <p:nvPr/>
        </p:nvSpPr>
        <p:spPr>
          <a:xfrm>
            <a:off x="276292" y="2056007"/>
            <a:ext cx="8385048" cy="2153731"/>
          </a:xfrm>
          <a:prstGeom prst="rect">
            <a:avLst/>
          </a:prstGeom>
        </p:spPr>
        <p:txBody>
          <a:bodyPr wrap="square">
            <a:spAutoFit/>
          </a:bodyPr>
          <a:lstStyle/>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“..The individual decisions and patterns of </a:t>
            </a:r>
            <a:r>
              <a:rPr lang="en-US" dirty="0" err="1">
                <a:latin typeface="Calibri" panose="020F0502020204030204" pitchFamily="34" charset="0"/>
                <a:ea typeface="Calibri" panose="020F0502020204030204" pitchFamily="34" charset="0"/>
                <a:cs typeface="Times New Roman" panose="02020603050405020304" pitchFamily="18" charset="0"/>
              </a:rPr>
              <a:t>behaviour</a:t>
            </a:r>
            <a:r>
              <a:rPr lang="en-US" dirty="0">
                <a:latin typeface="Calibri" panose="020F0502020204030204" pitchFamily="34" charset="0"/>
                <a:ea typeface="Calibri" panose="020F0502020204030204" pitchFamily="34" charset="0"/>
                <a:cs typeface="Times New Roman" panose="02020603050405020304" pitchFamily="18" charset="0"/>
              </a:rPr>
              <a:t> are very frequently innocuous enough, even praiseworthy, considered on their own.  It is only cumulatively that they represent a grave threat. ..This means that no single individual or even nation bears total responsibility and none can single-handedly prevent disaster.  </a:t>
            </a:r>
            <a:r>
              <a:rPr lang="en-US" dirty="0">
                <a:solidFill>
                  <a:srgbClr val="00B0F0"/>
                </a:solidFill>
                <a:latin typeface="Calibri" panose="020F0502020204030204" pitchFamily="34" charset="0"/>
                <a:ea typeface="Calibri" panose="020F0502020204030204" pitchFamily="34" charset="0"/>
                <a:cs typeface="Times New Roman" panose="02020603050405020304" pitchFamily="18" charset="0"/>
              </a:rPr>
              <a:t>The fact that the atmosphere is common to all means co-operation is crucial if we wish to reduce the dangers.  We are all guilty, but each powerless on our own.</a:t>
            </a:r>
            <a:r>
              <a:rPr lang="en-US"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Gardiner, The Perfect Moral Storm</a:t>
            </a:r>
          </a:p>
        </p:txBody>
      </p:sp>
      <p:pic>
        <p:nvPicPr>
          <p:cNvPr id="4" name="Shape 9" descr="CSCS logo (color).png">
            <a:extLst>
              <a:ext uri="{FF2B5EF4-FFF2-40B4-BE49-F238E27FC236}">
                <a16:creationId xmlns:a16="http://schemas.microsoft.com/office/drawing/2014/main" id="{E4D5C149-F6D7-4E4C-B880-3961FA42A23E}"/>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E6FAFF3D-D4A3-4847-96C1-FBEDF51EF5E7}"/>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A7EAFC4D-E2BA-44E8-B080-29C547B1E37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0765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AB3129-25F1-4019-91E6-8560B1BB66AB}"/>
              </a:ext>
            </a:extLst>
          </p:cNvPr>
          <p:cNvSpPr/>
          <p:nvPr/>
        </p:nvSpPr>
        <p:spPr>
          <a:xfrm>
            <a:off x="301751" y="1410231"/>
            <a:ext cx="6172200" cy="2554545"/>
          </a:xfrm>
          <a:prstGeom prst="rect">
            <a:avLst/>
          </a:prstGeom>
        </p:spPr>
        <p:txBody>
          <a:bodyPr wrap="square">
            <a:spAutoFit/>
          </a:bodyPr>
          <a:lstStyle/>
          <a:p>
            <a:r>
              <a:rPr lang="en-US" sz="2000" dirty="0"/>
              <a:t>“There are two numbers you need to know about climate change. The first is 51bn. The other is zero.</a:t>
            </a:r>
          </a:p>
          <a:p>
            <a:endParaRPr lang="en-US" sz="2000" dirty="0"/>
          </a:p>
          <a:p>
            <a:r>
              <a:rPr lang="en-US" sz="2000" dirty="0">
                <a:solidFill>
                  <a:srgbClr val="0070C0"/>
                </a:solidFill>
              </a:rPr>
              <a:t>Fifty-one billion</a:t>
            </a:r>
            <a:r>
              <a:rPr lang="en-US" sz="2000" dirty="0"/>
              <a:t> is how many tons of greenhouse gases the world typically adds to the atmosphere every year. </a:t>
            </a:r>
            <a:r>
              <a:rPr lang="en-US" sz="2000" dirty="0">
                <a:solidFill>
                  <a:srgbClr val="0070C0"/>
                </a:solidFill>
              </a:rPr>
              <a:t>Zero</a:t>
            </a:r>
            <a:r>
              <a:rPr lang="en-US" sz="2000" dirty="0"/>
              <a:t> is what we need to aim for. To stop the warming and avoid the worst effects of climate change, humans need to stop adding greenhouse gases to the atmosphere.”</a:t>
            </a:r>
          </a:p>
        </p:txBody>
      </p:sp>
      <p:pic>
        <p:nvPicPr>
          <p:cNvPr id="4098" name="Picture 2" descr="https://encrypted-tbn0.gstatic.com/images?q=tbn:ANd9GcS8UKUfEeSQ9VhDzFqm8G6E7cR6_xoHLOgqjvEo95bgRI5-DNzHUQzJDp0nrnk&amp;usqp=CAc">
            <a:extLst>
              <a:ext uri="{FF2B5EF4-FFF2-40B4-BE49-F238E27FC236}">
                <a16:creationId xmlns:a16="http://schemas.microsoft.com/office/drawing/2014/main" id="{EF04DFA5-678F-41C0-8B2C-955999B73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33" y="95781"/>
            <a:ext cx="180022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4" name="Shape 9" descr="CSCS logo (color).png">
            <a:extLst>
              <a:ext uri="{FF2B5EF4-FFF2-40B4-BE49-F238E27FC236}">
                <a16:creationId xmlns:a16="http://schemas.microsoft.com/office/drawing/2014/main" id="{2C63FF23-7371-4CB9-A8F0-CEE98BDC3ECF}"/>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8564726A-441D-4DDD-941F-D4BBAF989196}"/>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11DBD661-C217-4335-A3EB-445AF205348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48E976-83CF-4CDA-96D7-A5FF6C89679E}"/>
              </a:ext>
            </a:extLst>
          </p:cNvPr>
          <p:cNvSpPr txBox="1"/>
          <p:nvPr/>
        </p:nvSpPr>
        <p:spPr>
          <a:xfrm>
            <a:off x="301751" y="440455"/>
            <a:ext cx="2946512" cy="461665"/>
          </a:xfrm>
          <a:prstGeom prst="rect">
            <a:avLst/>
          </a:prstGeom>
          <a:noFill/>
        </p:spPr>
        <p:txBody>
          <a:bodyPr wrap="none" rtlCol="0">
            <a:spAutoFit/>
          </a:bodyPr>
          <a:lstStyle/>
          <a:p>
            <a:r>
              <a:rPr lang="en-US" sz="2400" dirty="0"/>
              <a:t>And it’s overwhelming</a:t>
            </a:r>
          </a:p>
        </p:txBody>
      </p:sp>
    </p:spTree>
    <p:extLst>
      <p:ext uri="{BB962C8B-B14F-4D97-AF65-F5344CB8AC3E}">
        <p14:creationId xmlns:p14="http://schemas.microsoft.com/office/powerpoint/2010/main" val="9909602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79586" t="41366"/>
          <a:stretch/>
        </p:blipFill>
        <p:spPr>
          <a:xfrm>
            <a:off x="5900369" y="644610"/>
            <a:ext cx="2425947" cy="3467681"/>
          </a:xfrm>
          <a:prstGeom prst="rect">
            <a:avLst/>
          </a:prstGeom>
        </p:spPr>
      </p:pic>
      <p:grpSp>
        <p:nvGrpSpPr>
          <p:cNvPr id="3" name="Group 2">
            <a:extLst>
              <a:ext uri="{FF2B5EF4-FFF2-40B4-BE49-F238E27FC236}">
                <a16:creationId xmlns:a16="http://schemas.microsoft.com/office/drawing/2014/main" id="{E95967E5-9898-4174-9372-0F525C020CEC}"/>
              </a:ext>
            </a:extLst>
          </p:cNvPr>
          <p:cNvGrpSpPr/>
          <p:nvPr/>
        </p:nvGrpSpPr>
        <p:grpSpPr>
          <a:xfrm>
            <a:off x="158298" y="0"/>
            <a:ext cx="8985702" cy="5143500"/>
            <a:chOff x="211063" y="1"/>
            <a:chExt cx="11980936" cy="6858000"/>
          </a:xfrm>
        </p:grpSpPr>
        <p:pic>
          <p:nvPicPr>
            <p:cNvPr id="4" name="Shape 9" descr="CSCS logo (color).png">
              <a:extLst>
                <a:ext uri="{FF2B5EF4-FFF2-40B4-BE49-F238E27FC236}">
                  <a16:creationId xmlns:a16="http://schemas.microsoft.com/office/drawing/2014/main" id="{56A855E4-9F62-45C4-A6B7-15CE82B39EDF}"/>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211063" y="6205592"/>
              <a:ext cx="1904519" cy="524699"/>
            </a:xfrm>
            <a:prstGeom prst="rect">
              <a:avLst/>
            </a:prstGeom>
            <a:noFill/>
            <a:ln>
              <a:noFill/>
            </a:ln>
          </p:spPr>
        </p:pic>
        <p:sp>
          <p:nvSpPr>
            <p:cNvPr id="5" name="Rectangle 4">
              <a:extLst>
                <a:ext uri="{FF2B5EF4-FFF2-40B4-BE49-F238E27FC236}">
                  <a16:creationId xmlns:a16="http://schemas.microsoft.com/office/drawing/2014/main" id="{D815990C-BF88-4401-9DDC-452EF63B292E}"/>
                </a:ext>
              </a:extLst>
            </p:cNvPr>
            <p:cNvSpPr/>
            <p:nvPr/>
          </p:nvSpPr>
          <p:spPr>
            <a:xfrm>
              <a:off x="2266655" y="6579402"/>
              <a:ext cx="9095889" cy="1508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D3BA9DAD-ED72-4E88-90FB-3BEC8533D5F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548452" y="1"/>
              <a:ext cx="643547"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1586687" y="4112291"/>
            <a:ext cx="5726430" cy="738664"/>
          </a:xfrm>
          <a:prstGeom prst="rect">
            <a:avLst/>
          </a:prstGeom>
          <a:noFill/>
        </p:spPr>
        <p:txBody>
          <a:bodyPr wrap="square" rtlCol="0">
            <a:spAutoFit/>
          </a:bodyPr>
          <a:lstStyle/>
          <a:p>
            <a:r>
              <a:rPr lang="en-US" sz="2100" dirty="0">
                <a:solidFill>
                  <a:srgbClr val="5C8E26"/>
                </a:solidFill>
                <a:latin typeface="Segoe UI" panose="020B0502040204020203" pitchFamily="34" charset="0"/>
                <a:cs typeface="Segoe UI" panose="020B0502040204020203" pitchFamily="34" charset="0"/>
              </a:rPr>
              <a:t>“</a:t>
            </a:r>
            <a:r>
              <a:rPr lang="en-US" sz="2100" i="1" dirty="0">
                <a:solidFill>
                  <a:srgbClr val="5C8E26"/>
                </a:solidFill>
                <a:latin typeface="Segoe UI" panose="020B0502040204020203" pitchFamily="34" charset="0"/>
                <a:cs typeface="Segoe UI" panose="020B0502040204020203" pitchFamily="34" charset="0"/>
              </a:rPr>
              <a:t>People want to protect themselves a little bit</a:t>
            </a:r>
            <a:r>
              <a:rPr lang="en-US" sz="2100" dirty="0">
                <a:solidFill>
                  <a:srgbClr val="5C8E26"/>
                </a:solidFill>
                <a:latin typeface="Segoe UI" panose="020B0502040204020203" pitchFamily="34" charset="0"/>
                <a:cs typeface="Segoe UI" panose="020B0502040204020203" pitchFamily="34" charset="0"/>
              </a:rPr>
              <a:t>.” – Norwegian villager</a:t>
            </a:r>
          </a:p>
        </p:txBody>
      </p:sp>
      <p:sp>
        <p:nvSpPr>
          <p:cNvPr id="8" name="Rectangle 7"/>
          <p:cNvSpPr/>
          <p:nvPr/>
        </p:nvSpPr>
        <p:spPr>
          <a:xfrm>
            <a:off x="538949" y="1277496"/>
            <a:ext cx="4572000" cy="923330"/>
          </a:xfrm>
          <a:prstGeom prst="rect">
            <a:avLst/>
          </a:prstGeom>
        </p:spPr>
        <p:txBody>
          <a:bodyPr>
            <a:spAutoFit/>
          </a:bodyPr>
          <a:lstStyle/>
          <a:p>
            <a:pPr marL="257175" indent="-257175">
              <a:buFont typeface="Arial" panose="020B0604020202020204" pitchFamily="34" charset="0"/>
              <a:buChar char="•"/>
            </a:pPr>
            <a:r>
              <a:rPr lang="en-US" dirty="0">
                <a:solidFill>
                  <a:srgbClr val="5C8E26"/>
                </a:solidFill>
                <a:latin typeface="Segoe UI" panose="020B0502040204020203" pitchFamily="34" charset="0"/>
                <a:cs typeface="Segoe UI" panose="020B0502040204020203" pitchFamily="34" charset="0"/>
              </a:rPr>
              <a:t>Literal denial</a:t>
            </a:r>
          </a:p>
          <a:p>
            <a:pPr marL="257175" indent="-257175">
              <a:buFont typeface="Arial" panose="020B0604020202020204" pitchFamily="34" charset="0"/>
              <a:buChar char="•"/>
            </a:pPr>
            <a:r>
              <a:rPr lang="en-US" dirty="0">
                <a:solidFill>
                  <a:srgbClr val="5C8E26"/>
                </a:solidFill>
                <a:latin typeface="Segoe UI" panose="020B0502040204020203" pitchFamily="34" charset="0"/>
                <a:cs typeface="Segoe UI" panose="020B0502040204020203" pitchFamily="34" charset="0"/>
              </a:rPr>
              <a:t>Interpretive denial</a:t>
            </a:r>
          </a:p>
          <a:p>
            <a:pPr marL="257175" indent="-257175">
              <a:buFont typeface="Arial" panose="020B0604020202020204" pitchFamily="34" charset="0"/>
              <a:buChar char="•"/>
            </a:pPr>
            <a:r>
              <a:rPr lang="en-US" b="1" dirty="0" err="1">
                <a:solidFill>
                  <a:srgbClr val="5C8E26"/>
                </a:solidFill>
                <a:latin typeface="Segoe UI" panose="020B0502040204020203" pitchFamily="34" charset="0"/>
                <a:cs typeface="Segoe UI" panose="020B0502040204020203" pitchFamily="34" charset="0"/>
              </a:rPr>
              <a:t>Implicatory</a:t>
            </a:r>
            <a:r>
              <a:rPr lang="en-US" b="1" dirty="0">
                <a:solidFill>
                  <a:srgbClr val="5C8E26"/>
                </a:solidFill>
                <a:latin typeface="Segoe UI" panose="020B0502040204020203" pitchFamily="34" charset="0"/>
                <a:cs typeface="Segoe UI" panose="020B0502040204020203" pitchFamily="34" charset="0"/>
              </a:rPr>
              <a:t> denial</a:t>
            </a:r>
          </a:p>
        </p:txBody>
      </p:sp>
      <p:sp>
        <p:nvSpPr>
          <p:cNvPr id="10" name="TextBox 9"/>
          <p:cNvSpPr txBox="1"/>
          <p:nvPr/>
        </p:nvSpPr>
        <p:spPr>
          <a:xfrm>
            <a:off x="830920" y="2431940"/>
            <a:ext cx="4313682" cy="1708160"/>
          </a:xfrm>
          <a:prstGeom prst="rect">
            <a:avLst/>
          </a:prstGeom>
          <a:noFill/>
        </p:spPr>
        <p:txBody>
          <a:bodyPr wrap="square" rtlCol="0">
            <a:spAutoFit/>
          </a:bodyPr>
          <a:lstStyle/>
          <a:p>
            <a:r>
              <a:rPr lang="en-US" sz="1500" dirty="0">
                <a:solidFill>
                  <a:srgbClr val="5C8E26"/>
                </a:solidFill>
                <a:latin typeface="Segoe UI" panose="020B0502040204020203" pitchFamily="34" charset="0"/>
                <a:cs typeface="Segoe UI" panose="020B0502040204020203" pitchFamily="34" charset="0"/>
              </a:rPr>
              <a:t>“a failure to integrate…knowledge [of climate change] into everyday life or transform it into social action.”</a:t>
            </a:r>
          </a:p>
          <a:p>
            <a:endParaRPr lang="en-US" sz="1200" dirty="0">
              <a:latin typeface="Segoe UI" panose="020B0502040204020203" pitchFamily="34" charset="0"/>
              <a:cs typeface="Segoe UI" panose="020B0502040204020203" pitchFamily="34" charset="0"/>
            </a:endParaRPr>
          </a:p>
          <a:p>
            <a:r>
              <a:rPr lang="en-US" sz="1200" dirty="0">
                <a:latin typeface="Segoe UI" panose="020B0502040204020203" pitchFamily="34" charset="0"/>
                <a:cs typeface="Segoe UI" panose="020B0502040204020203" pitchFamily="34" charset="0"/>
              </a:rPr>
              <a:t>So inaction comes not from ignorance, ideology, apathy, greed (e.g. rational actor), but is more complicated.  It comes through a process of community interaction where there is social sanctioned silence.</a:t>
            </a:r>
          </a:p>
        </p:txBody>
      </p:sp>
      <p:sp>
        <p:nvSpPr>
          <p:cNvPr id="9" name="TextBox 8"/>
          <p:cNvSpPr txBox="1"/>
          <p:nvPr/>
        </p:nvSpPr>
        <p:spPr>
          <a:xfrm>
            <a:off x="355600" y="328768"/>
            <a:ext cx="4019242" cy="461665"/>
          </a:xfrm>
          <a:prstGeom prst="rect">
            <a:avLst/>
          </a:prstGeom>
          <a:noFill/>
        </p:spPr>
        <p:txBody>
          <a:bodyPr wrap="none" rtlCol="0">
            <a:spAutoFit/>
          </a:bodyPr>
          <a:lstStyle/>
          <a:p>
            <a:r>
              <a:rPr lang="en-US" sz="2400" dirty="0" smtClean="0"/>
              <a:t>This leads to moral corruption</a:t>
            </a:r>
            <a:endParaRPr lang="en-US" sz="2400" dirty="0"/>
          </a:p>
        </p:txBody>
      </p:sp>
    </p:spTree>
    <p:extLst>
      <p:ext uri="{BB962C8B-B14F-4D97-AF65-F5344CB8AC3E}">
        <p14:creationId xmlns:p14="http://schemas.microsoft.com/office/powerpoint/2010/main" val="95293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9" descr="CSCS logo (color).png">
            <a:extLst>
              <a:ext uri="{FF2B5EF4-FFF2-40B4-BE49-F238E27FC236}">
                <a16:creationId xmlns:a16="http://schemas.microsoft.com/office/drawing/2014/main" id="{ADE65D35-853A-48CA-9985-61626F0B2235}"/>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3" name="Rectangle 2">
            <a:extLst>
              <a:ext uri="{FF2B5EF4-FFF2-40B4-BE49-F238E27FC236}">
                <a16:creationId xmlns:a16="http://schemas.microsoft.com/office/drawing/2014/main" id="{8D429C38-389C-4131-8125-05E46F8199CD}"/>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19BC2707-0EDE-41DD-823D-F9F2C4F27C0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58BCFD-A671-424B-ABBE-3A96E7315889}"/>
              </a:ext>
            </a:extLst>
          </p:cNvPr>
          <p:cNvSpPr txBox="1"/>
          <p:nvPr/>
        </p:nvSpPr>
        <p:spPr>
          <a:xfrm>
            <a:off x="1242901" y="4381946"/>
            <a:ext cx="7440498" cy="369332"/>
          </a:xfrm>
          <a:prstGeom prst="rect">
            <a:avLst/>
          </a:prstGeom>
          <a:noFill/>
        </p:spPr>
        <p:txBody>
          <a:bodyPr wrap="none" rtlCol="0">
            <a:spAutoFit/>
          </a:bodyPr>
          <a:lstStyle/>
          <a:p>
            <a:r>
              <a:rPr lang="en-US" i="1" dirty="0">
                <a:solidFill>
                  <a:srgbClr val="00B050"/>
                </a:solidFill>
              </a:rPr>
              <a:t>So we agonize about how to best get people to act.  How do we convince ourselves?</a:t>
            </a:r>
          </a:p>
        </p:txBody>
      </p:sp>
      <p:sp>
        <p:nvSpPr>
          <p:cNvPr id="6" name="TextBox 5">
            <a:extLst>
              <a:ext uri="{FF2B5EF4-FFF2-40B4-BE49-F238E27FC236}">
                <a16:creationId xmlns:a16="http://schemas.microsoft.com/office/drawing/2014/main" id="{2118553A-7E72-427C-B79A-5D0A4232E1EA}"/>
              </a:ext>
            </a:extLst>
          </p:cNvPr>
          <p:cNvSpPr txBox="1"/>
          <p:nvPr/>
        </p:nvSpPr>
        <p:spPr>
          <a:xfrm>
            <a:off x="402956" y="342742"/>
            <a:ext cx="7260257" cy="461665"/>
          </a:xfrm>
          <a:prstGeom prst="rect">
            <a:avLst/>
          </a:prstGeom>
          <a:noFill/>
        </p:spPr>
        <p:txBody>
          <a:bodyPr wrap="none" rtlCol="0">
            <a:spAutoFit/>
          </a:bodyPr>
          <a:lstStyle/>
          <a:p>
            <a:r>
              <a:rPr lang="en-US" sz="2400" dirty="0"/>
              <a:t>None-the-less, there is a moral and theological argument</a:t>
            </a:r>
          </a:p>
        </p:txBody>
      </p:sp>
      <p:pic>
        <p:nvPicPr>
          <p:cNvPr id="7" name="Picture 6">
            <a:extLst>
              <a:ext uri="{FF2B5EF4-FFF2-40B4-BE49-F238E27FC236}">
                <a16:creationId xmlns:a16="http://schemas.microsoft.com/office/drawing/2014/main" id="{AE9C25E7-8793-4983-80B9-4C1923E3A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775" y="981366"/>
            <a:ext cx="6376609" cy="3308943"/>
          </a:xfrm>
          <a:prstGeom prst="rect">
            <a:avLst/>
          </a:prstGeom>
        </p:spPr>
      </p:pic>
    </p:spTree>
    <p:extLst>
      <p:ext uri="{BB962C8B-B14F-4D97-AF65-F5344CB8AC3E}">
        <p14:creationId xmlns:p14="http://schemas.microsoft.com/office/powerpoint/2010/main" val="31566249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6"/>
          <p:cNvSpPr txBox="1"/>
          <p:nvPr/>
        </p:nvSpPr>
        <p:spPr>
          <a:xfrm>
            <a:off x="434345" y="379158"/>
            <a:ext cx="7336200"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dirty="0"/>
              <a:t>Is this what motivates people?</a:t>
            </a: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p:txBody>
      </p:sp>
      <p:sp>
        <p:nvSpPr>
          <p:cNvPr id="2" name="TextBox 1">
            <a:extLst>
              <a:ext uri="{FF2B5EF4-FFF2-40B4-BE49-F238E27FC236}">
                <a16:creationId xmlns:a16="http://schemas.microsoft.com/office/drawing/2014/main" id="{7C9C58C8-E8A0-4A1A-98E2-F290F967A136}"/>
              </a:ext>
            </a:extLst>
          </p:cNvPr>
          <p:cNvSpPr txBox="1"/>
          <p:nvPr/>
        </p:nvSpPr>
        <p:spPr>
          <a:xfrm>
            <a:off x="967869" y="4005200"/>
            <a:ext cx="7407028" cy="369332"/>
          </a:xfrm>
          <a:prstGeom prst="rect">
            <a:avLst/>
          </a:prstGeom>
          <a:noFill/>
        </p:spPr>
        <p:txBody>
          <a:bodyPr wrap="none" rtlCol="0">
            <a:spAutoFit/>
          </a:bodyPr>
          <a:lstStyle/>
          <a:p>
            <a:r>
              <a:rPr lang="en-US" dirty="0"/>
              <a:t>Actually, we don’t exactly know!  I suspect so…under the right circumstances</a:t>
            </a:r>
          </a:p>
        </p:txBody>
      </p:sp>
      <p:pic>
        <p:nvPicPr>
          <p:cNvPr id="4" name="Shape 9" descr="CSCS logo (color).png">
            <a:extLst>
              <a:ext uri="{FF2B5EF4-FFF2-40B4-BE49-F238E27FC236}">
                <a16:creationId xmlns:a16="http://schemas.microsoft.com/office/drawing/2014/main" id="{C15FD21F-84D9-47F9-BC42-429538F02391}"/>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78E8EA99-C1DA-45E8-936B-6554D8E4F86E}"/>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64AC8B79-BA3E-4319-A1B1-435FBBDC433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209;p40">
            <a:extLst>
              <a:ext uri="{FF2B5EF4-FFF2-40B4-BE49-F238E27FC236}">
                <a16:creationId xmlns:a16="http://schemas.microsoft.com/office/drawing/2014/main" id="{D6A66990-8E4B-44FD-A063-FF86F9125C2C}"/>
              </a:ext>
            </a:extLst>
          </p:cNvPr>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495819" y="1525615"/>
            <a:ext cx="7480783" cy="1292632"/>
          </a:xfrm>
          <a:prstGeom prst="rect">
            <a:avLst/>
          </a:prstGeom>
          <a:noFill/>
          <a:ln>
            <a:noFill/>
          </a:ln>
        </p:spPr>
      </p:pic>
    </p:spTree>
    <p:extLst>
      <p:ext uri="{BB962C8B-B14F-4D97-AF65-F5344CB8AC3E}">
        <p14:creationId xmlns:p14="http://schemas.microsoft.com/office/powerpoint/2010/main" val="6977148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3" name="Shape 9" descr="CSCS logo (color).png">
            <a:extLst>
              <a:ext uri="{FF2B5EF4-FFF2-40B4-BE49-F238E27FC236}">
                <a16:creationId xmlns:a16="http://schemas.microsoft.com/office/drawing/2014/main" id="{8967309F-26F3-45B0-9B57-8E5EA3B03AEC}"/>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C65657A8-4626-440F-ADF4-44E802434B70}"/>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6F3C6F36-5F78-4A65-AE09-B47BDD3215E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8A05668-7576-4714-AC7A-0E8B2EA0E4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733" y="1018468"/>
            <a:ext cx="5511261" cy="1727410"/>
          </a:xfrm>
          <a:prstGeom prst="rect">
            <a:avLst/>
          </a:prstGeom>
        </p:spPr>
      </p:pic>
      <p:sp>
        <p:nvSpPr>
          <p:cNvPr id="6" name="Rectangle 5">
            <a:extLst>
              <a:ext uri="{FF2B5EF4-FFF2-40B4-BE49-F238E27FC236}">
                <a16:creationId xmlns:a16="http://schemas.microsoft.com/office/drawing/2014/main" id="{70E7100E-BC50-46A7-8546-D813B2F74457}"/>
              </a:ext>
            </a:extLst>
          </p:cNvPr>
          <p:cNvSpPr/>
          <p:nvPr/>
        </p:nvSpPr>
        <p:spPr>
          <a:xfrm>
            <a:off x="619196" y="3631497"/>
            <a:ext cx="7355962" cy="461665"/>
          </a:xfrm>
          <a:prstGeom prst="rect">
            <a:avLst/>
          </a:prstGeom>
        </p:spPr>
        <p:txBody>
          <a:bodyPr wrap="square">
            <a:spAutoFit/>
          </a:bodyPr>
          <a:lstStyle/>
          <a:p>
            <a:r>
              <a:rPr lang="en-US" sz="2400" i="1" dirty="0">
                <a:latin typeface="AGaramond-Regular"/>
              </a:rPr>
              <a:t>“We find mixed evidence regarding frame effectiveness.”</a:t>
            </a:r>
            <a:endParaRPr lang="en-US" sz="2400" i="1" dirty="0"/>
          </a:p>
        </p:txBody>
      </p:sp>
    </p:spTree>
    <p:extLst>
      <p:ext uri="{BB962C8B-B14F-4D97-AF65-F5344CB8AC3E}">
        <p14:creationId xmlns:p14="http://schemas.microsoft.com/office/powerpoint/2010/main" val="7556542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9" descr="CSCS logo (color).png">
            <a:extLst>
              <a:ext uri="{FF2B5EF4-FFF2-40B4-BE49-F238E27FC236}">
                <a16:creationId xmlns:a16="http://schemas.microsoft.com/office/drawing/2014/main" id="{7DE42E24-2A9A-4951-A22C-16076BEEE6A8}"/>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29EAAE58-56D5-4ADE-9330-26584C0978A8}"/>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0B46551C-B37E-4C3F-8D4D-13EB44C5AE7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lh6.googleusercontent.com/SXA7EgRNwjOQUPSmthA1Fi-Rz1-YXvTvrH9uhTE5h9zkNeBttyHKp5pvMfcC1vuSQyxmLvpJ-Wb4I9WqwF104xWQrMxJ2Y5hyc_4oTCx6Bgko5pBfbFPNo1Gx4x6G5vnpYG5VzYbdFk">
            <a:extLst>
              <a:ext uri="{FF2B5EF4-FFF2-40B4-BE49-F238E27FC236}">
                <a16:creationId xmlns:a16="http://schemas.microsoft.com/office/drawing/2014/main" id="{ADA8B668-52D1-4CD6-8659-2FD4DDFE9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41739" y="1184236"/>
            <a:ext cx="7491555" cy="19399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733592F-B98D-4925-8A16-456C13709F41}"/>
              </a:ext>
            </a:extLst>
          </p:cNvPr>
          <p:cNvSpPr/>
          <p:nvPr/>
        </p:nvSpPr>
        <p:spPr>
          <a:xfrm>
            <a:off x="277329" y="244422"/>
            <a:ext cx="7516134" cy="646331"/>
          </a:xfrm>
          <a:prstGeom prst="rect">
            <a:avLst/>
          </a:prstGeom>
        </p:spPr>
        <p:txBody>
          <a:bodyPr wrap="square">
            <a:spAutoFit/>
          </a:bodyPr>
          <a:lstStyle/>
          <a:p>
            <a:r>
              <a:rPr lang="en-US" i="1" dirty="0">
                <a:solidFill>
                  <a:srgbClr val="0070C0"/>
                </a:solidFill>
                <a:latin typeface="Arial" panose="020B0604020202020204" pitchFamily="34" charset="0"/>
              </a:rPr>
              <a:t>“‘spillover’ is only likely to happen when people </a:t>
            </a:r>
            <a:r>
              <a:rPr lang="en-US" i="1" dirty="0" err="1">
                <a:solidFill>
                  <a:srgbClr val="0070C0"/>
                </a:solidFill>
                <a:latin typeface="Arial" panose="020B0604020202020204" pitchFamily="34" charset="0"/>
              </a:rPr>
              <a:t>internalise</a:t>
            </a:r>
            <a:r>
              <a:rPr lang="en-US" i="1" dirty="0">
                <a:solidFill>
                  <a:srgbClr val="0070C0"/>
                </a:solidFill>
                <a:latin typeface="Arial" panose="020B0604020202020204" pitchFamily="34" charset="0"/>
              </a:rPr>
              <a:t> the reasons for their low-carbon decision-making.”  - CASPI project</a:t>
            </a:r>
            <a:endParaRPr lang="en-US" i="1" dirty="0">
              <a:solidFill>
                <a:srgbClr val="0070C0"/>
              </a:solidFill>
            </a:endParaRPr>
          </a:p>
        </p:txBody>
      </p:sp>
      <p:pic>
        <p:nvPicPr>
          <p:cNvPr id="8" name="Picture 7">
            <a:extLst>
              <a:ext uri="{FF2B5EF4-FFF2-40B4-BE49-F238E27FC236}">
                <a16:creationId xmlns:a16="http://schemas.microsoft.com/office/drawing/2014/main" id="{921712E9-E2BD-45A6-810D-FBDFF70F2C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0559" y="3813381"/>
            <a:ext cx="4094922" cy="1395592"/>
          </a:xfrm>
          <a:prstGeom prst="rect">
            <a:avLst/>
          </a:prstGeom>
        </p:spPr>
      </p:pic>
    </p:spTree>
    <p:extLst>
      <p:ext uri="{BB962C8B-B14F-4D97-AF65-F5344CB8AC3E}">
        <p14:creationId xmlns:p14="http://schemas.microsoft.com/office/powerpoint/2010/main" val="40206057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9" descr="CSCS logo (color).png">
            <a:extLst>
              <a:ext uri="{FF2B5EF4-FFF2-40B4-BE49-F238E27FC236}">
                <a16:creationId xmlns:a16="http://schemas.microsoft.com/office/drawing/2014/main" id="{7DE42E24-2A9A-4951-A22C-16076BEEE6A8}"/>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29EAAE58-56D5-4ADE-9330-26584C0978A8}"/>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0B46551C-B37E-4C3F-8D4D-13EB44C5AE7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4272A51-70C9-42BA-A50A-9395F65BCBFC}"/>
              </a:ext>
            </a:extLst>
          </p:cNvPr>
          <p:cNvSpPr/>
          <p:nvPr/>
        </p:nvSpPr>
        <p:spPr>
          <a:xfrm>
            <a:off x="3588226" y="1140590"/>
            <a:ext cx="4572000" cy="2862322"/>
          </a:xfrm>
          <a:prstGeom prst="rect">
            <a:avLst/>
          </a:prstGeom>
        </p:spPr>
        <p:txBody>
          <a:bodyPr>
            <a:spAutoFit/>
          </a:bodyPr>
          <a:lstStyle/>
          <a:p>
            <a:r>
              <a:rPr lang="en-US" dirty="0">
                <a:solidFill>
                  <a:srgbClr val="3D3D3D"/>
                </a:solidFill>
                <a:latin typeface="Open Sans"/>
              </a:rPr>
              <a:t>“I think its quite conceivable that in terms of our legacy — how were thought of by future people — this might well be the defining issue of our generation. Our complacency about it will be seen in a similar way to the complacency of past generations about deep social problems such as slavery.”</a:t>
            </a:r>
          </a:p>
          <a:p>
            <a:endParaRPr lang="en-US" dirty="0">
              <a:solidFill>
                <a:srgbClr val="3D3D3D"/>
              </a:solidFill>
              <a:latin typeface="Open Sans"/>
            </a:endParaRPr>
          </a:p>
          <a:p>
            <a:r>
              <a:rPr lang="en-US" i="1" dirty="0">
                <a:solidFill>
                  <a:srgbClr val="3D3D3D"/>
                </a:solidFill>
                <a:latin typeface="Open Sans"/>
              </a:rPr>
              <a:t>Gardiner</a:t>
            </a:r>
            <a:endParaRPr lang="en-US" i="1" dirty="0"/>
          </a:p>
        </p:txBody>
      </p:sp>
      <p:sp>
        <p:nvSpPr>
          <p:cNvPr id="11" name="TextBox 10">
            <a:extLst>
              <a:ext uri="{FF2B5EF4-FFF2-40B4-BE49-F238E27FC236}">
                <a16:creationId xmlns:a16="http://schemas.microsoft.com/office/drawing/2014/main" id="{D166E1CE-F641-43DC-8E53-490AEEFBB8E1}"/>
              </a:ext>
            </a:extLst>
          </p:cNvPr>
          <p:cNvSpPr txBox="1"/>
          <p:nvPr/>
        </p:nvSpPr>
        <p:spPr>
          <a:xfrm>
            <a:off x="449317" y="480848"/>
            <a:ext cx="7209794" cy="461665"/>
          </a:xfrm>
          <a:prstGeom prst="rect">
            <a:avLst/>
          </a:prstGeom>
          <a:noFill/>
        </p:spPr>
        <p:txBody>
          <a:bodyPr wrap="none" rtlCol="0">
            <a:spAutoFit/>
          </a:bodyPr>
          <a:lstStyle/>
          <a:p>
            <a:r>
              <a:rPr lang="en-US" sz="2400" dirty="0">
                <a:solidFill>
                  <a:srgbClr val="00B0F0"/>
                </a:solidFill>
              </a:rPr>
              <a:t>What is your legacy?  </a:t>
            </a:r>
            <a:r>
              <a:rPr lang="en-US" sz="2400" dirty="0" smtClean="0"/>
              <a:t>Maybe this motivates us to action?</a:t>
            </a:r>
            <a:endParaRPr lang="en-US" sz="2400" dirty="0"/>
          </a:p>
        </p:txBody>
      </p:sp>
      <p:pic>
        <p:nvPicPr>
          <p:cNvPr id="7" name="Picture 6">
            <a:extLst>
              <a:ext uri="{FF2B5EF4-FFF2-40B4-BE49-F238E27FC236}">
                <a16:creationId xmlns:a16="http://schemas.microsoft.com/office/drawing/2014/main" id="{B17AAB52-2E4B-4D43-B548-CE3151EC83F0}"/>
              </a:ext>
            </a:extLst>
          </p:cNvPr>
          <p:cNvPicPr>
            <a:picLocks noChangeAspect="1"/>
          </p:cNvPicPr>
          <p:nvPr/>
        </p:nvPicPr>
        <p:blipFill rotWithShape="1">
          <a:blip r:embed="rId4">
            <a:extLst>
              <a:ext uri="{28A0092B-C50C-407E-A947-70E740481C1C}">
                <a14:useLocalDpi xmlns:a14="http://schemas.microsoft.com/office/drawing/2010/main" val="0"/>
              </a:ext>
            </a:extLst>
          </a:blip>
          <a:srcRect b="86050"/>
          <a:stretch/>
        </p:blipFill>
        <p:spPr>
          <a:xfrm>
            <a:off x="1528236" y="4307344"/>
            <a:ext cx="7165428" cy="543613"/>
          </a:xfrm>
          <a:prstGeom prst="rect">
            <a:avLst/>
          </a:prstGeom>
        </p:spPr>
      </p:pic>
    </p:spTree>
    <p:extLst>
      <p:ext uri="{BB962C8B-B14F-4D97-AF65-F5344CB8AC3E}">
        <p14:creationId xmlns:p14="http://schemas.microsoft.com/office/powerpoint/2010/main" val="41183790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95271" y="-248184"/>
            <a:ext cx="7034693" cy="5639868"/>
          </a:xfrm>
          <a:prstGeom prst="rect">
            <a:avLst/>
          </a:prstGeom>
          <a:noFill/>
        </p:spPr>
      </p:pic>
      <p:pic>
        <p:nvPicPr>
          <p:cNvPr id="3" name="Shape 9" descr="CSCS logo (color).png">
            <a:extLst>
              <a:ext uri="{FF2B5EF4-FFF2-40B4-BE49-F238E27FC236}">
                <a16:creationId xmlns:a16="http://schemas.microsoft.com/office/drawing/2014/main" id="{21DA3F41-B514-4AB3-B7C1-3A9665C88F6A}"/>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4" name="Rectangle 3">
            <a:extLst>
              <a:ext uri="{FF2B5EF4-FFF2-40B4-BE49-F238E27FC236}">
                <a16:creationId xmlns:a16="http://schemas.microsoft.com/office/drawing/2014/main" id="{B7292622-88A2-4E90-85FF-23F6B4C68DD3}"/>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E305430E-DEE7-4A1F-B8FA-DBC1F5E9284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3642" y="231227"/>
            <a:ext cx="3647698" cy="3554960"/>
          </a:xfrm>
          <a:prstGeom prst="rect">
            <a:avLst/>
          </a:prstGeom>
          <a:noFill/>
          <a:ln w="19050">
            <a:solidFill>
              <a:srgbClr val="C00000"/>
            </a:solidFill>
            <a:miter lim="800000"/>
            <a:headEnd/>
            <a:tailEnd/>
          </a:ln>
        </p:spPr>
      </p:pic>
    </p:spTree>
    <p:extLst>
      <p:ext uri="{BB962C8B-B14F-4D97-AF65-F5344CB8AC3E}">
        <p14:creationId xmlns:p14="http://schemas.microsoft.com/office/powerpoint/2010/main" val="157086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026" name="Picture 2" descr="https://lh3.googleusercontent.com/Q7HBztWYw3xFoK9aUZKTgaEz_aQdv5BVRJ0Nb_87jSfZitwre-Hnsf8aGvsbd0GUVne2XXAAXY_u2wzEA62q_e8KDYnaytChKamF-hs-CMZ9z9oTqX7rd_XcR0xQMGlcvbhjP9c">
            <a:extLst>
              <a:ext uri="{FF2B5EF4-FFF2-40B4-BE49-F238E27FC236}">
                <a16:creationId xmlns:a16="http://schemas.microsoft.com/office/drawing/2014/main" id="{F0856566-6837-44E1-89FD-6175CF21A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833" y="1713077"/>
            <a:ext cx="4717075" cy="313788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89;p36">
            <a:extLst>
              <a:ext uri="{FF2B5EF4-FFF2-40B4-BE49-F238E27FC236}">
                <a16:creationId xmlns:a16="http://schemas.microsoft.com/office/drawing/2014/main" id="{B03E466D-ED52-4244-92E9-6065C433D204}"/>
              </a:ext>
            </a:extLst>
          </p:cNvPr>
          <p:cNvSpPr txBox="1"/>
          <p:nvPr/>
        </p:nvSpPr>
        <p:spPr>
          <a:xfrm>
            <a:off x="273504" y="171123"/>
            <a:ext cx="8629166" cy="240062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dirty="0">
                <a:solidFill>
                  <a:schemeClr val="bg1">
                    <a:lumMod val="65000"/>
                  </a:schemeClr>
                </a:solidFill>
              </a:rPr>
              <a:t>Is this what motivates people?</a:t>
            </a:r>
            <a:endParaRPr sz="2400" dirty="0">
              <a:solidFill>
                <a:schemeClr val="bg1">
                  <a:lumMod val="65000"/>
                </a:schemeClr>
              </a:solidFill>
            </a:endParaRPr>
          </a:p>
          <a:p>
            <a:pPr marL="0" lvl="0" indent="0" algn="l" rtl="0">
              <a:spcBef>
                <a:spcPts val="0"/>
              </a:spcBef>
              <a:spcAft>
                <a:spcPts val="0"/>
              </a:spcAft>
              <a:buNone/>
            </a:pPr>
            <a:endParaRPr sz="2400" dirty="0"/>
          </a:p>
          <a:p>
            <a:pPr lvl="0"/>
            <a:r>
              <a:rPr lang="en-US" sz="2400" dirty="0"/>
              <a:t>Maybe our goal should be live a </a:t>
            </a:r>
            <a:r>
              <a:rPr lang="en-US" sz="2400" dirty="0">
                <a:solidFill>
                  <a:srgbClr val="0070C0"/>
                </a:solidFill>
              </a:rPr>
              <a:t>faithful</a:t>
            </a:r>
            <a:r>
              <a:rPr lang="en-US" sz="2400" dirty="0"/>
              <a:t> or </a:t>
            </a:r>
            <a:r>
              <a:rPr lang="en-US" sz="2400" dirty="0">
                <a:solidFill>
                  <a:srgbClr val="0070C0"/>
                </a:solidFill>
              </a:rPr>
              <a:t>virtuous</a:t>
            </a:r>
            <a:r>
              <a:rPr lang="en-US" sz="2400" dirty="0"/>
              <a:t> life, not to be, above all things, </a:t>
            </a:r>
            <a:r>
              <a:rPr lang="en-US" sz="2400" dirty="0">
                <a:solidFill>
                  <a:srgbClr val="0070C0"/>
                </a:solidFill>
              </a:rPr>
              <a:t>effective</a:t>
            </a:r>
          </a:p>
          <a:p>
            <a:pPr lvl="0"/>
            <a:endParaRPr lang="en-US" sz="2400" dirty="0"/>
          </a:p>
          <a:p>
            <a:pPr marL="0" lvl="0" indent="0" algn="l" rtl="0">
              <a:spcBef>
                <a:spcPts val="0"/>
              </a:spcBef>
              <a:spcAft>
                <a:spcPts val="0"/>
              </a:spcAft>
              <a:buNone/>
            </a:pPr>
            <a:endParaRPr sz="2400" dirty="0"/>
          </a:p>
        </p:txBody>
      </p:sp>
      <p:pic>
        <p:nvPicPr>
          <p:cNvPr id="5" name="Shape 9" descr="CSCS logo (color).png">
            <a:extLst>
              <a:ext uri="{FF2B5EF4-FFF2-40B4-BE49-F238E27FC236}">
                <a16:creationId xmlns:a16="http://schemas.microsoft.com/office/drawing/2014/main" id="{876AC962-DC52-4287-A3B5-84E027AD7009}"/>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6" name="Rectangle 5">
            <a:extLst>
              <a:ext uri="{FF2B5EF4-FFF2-40B4-BE49-F238E27FC236}">
                <a16:creationId xmlns:a16="http://schemas.microsoft.com/office/drawing/2014/main" id="{D5EAABD3-81DE-46A5-A3A3-E3AF777B8701}"/>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A396A291-6943-4D0E-8E6E-35184A8C675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3994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4"/>
          <p:cNvPicPr preferRelativeResize="0"/>
          <p:nvPr/>
        </p:nvPicPr>
        <p:blipFill rotWithShape="1">
          <a:blip r:embed="rId3">
            <a:alphaModFix/>
            <a:extLst>
              <a:ext uri="{28A0092B-C50C-407E-A947-70E740481C1C}">
                <a14:useLocalDpi xmlns:a14="http://schemas.microsoft.com/office/drawing/2010/main" val="0"/>
              </a:ext>
            </a:extLst>
          </a:blip>
          <a:srcRect t="5355"/>
          <a:stretch/>
        </p:blipFill>
        <p:spPr>
          <a:xfrm>
            <a:off x="79248" y="128016"/>
            <a:ext cx="7857744" cy="5015484"/>
          </a:xfrm>
          <a:prstGeom prst="rect">
            <a:avLst/>
          </a:prstGeom>
          <a:noFill/>
          <a:ln>
            <a:noFill/>
          </a:ln>
        </p:spPr>
      </p:pic>
      <p:pic>
        <p:nvPicPr>
          <p:cNvPr id="3" name="Picture 2">
            <a:extLst>
              <a:ext uri="{FF2B5EF4-FFF2-40B4-BE49-F238E27FC236}">
                <a16:creationId xmlns:a16="http://schemas.microsoft.com/office/drawing/2014/main" id="{CD119BE1-6FF4-4410-AE5F-66ED66BAE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7649" y="128016"/>
            <a:ext cx="1323975" cy="2171700"/>
          </a:xfrm>
          <a:prstGeom prst="rect">
            <a:avLst/>
          </a:prstGeom>
          <a:ln w="38100">
            <a:solidFill>
              <a:schemeClr val="bg1"/>
            </a:solidFill>
          </a:ln>
        </p:spPr>
      </p:pic>
      <p:pic>
        <p:nvPicPr>
          <p:cNvPr id="5" name="Picture 4">
            <a:extLst>
              <a:ext uri="{FF2B5EF4-FFF2-40B4-BE49-F238E27FC236}">
                <a16:creationId xmlns:a16="http://schemas.microsoft.com/office/drawing/2014/main" id="{081428DF-4AD8-4586-B994-CAB5A6ED98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9754" y="2531284"/>
            <a:ext cx="1514475" cy="2171700"/>
          </a:xfrm>
          <a:prstGeom prst="rect">
            <a:avLst/>
          </a:prstGeom>
          <a:ln w="57150">
            <a:solidFill>
              <a:schemeClr val="bg1"/>
            </a:solidFill>
          </a:ln>
        </p:spPr>
      </p:pic>
      <p:pic>
        <p:nvPicPr>
          <p:cNvPr id="7" name="Shape 9" descr="CSCS logo (color).png">
            <a:extLst>
              <a:ext uri="{FF2B5EF4-FFF2-40B4-BE49-F238E27FC236}">
                <a16:creationId xmlns:a16="http://schemas.microsoft.com/office/drawing/2014/main" id="{3F5834EC-D693-42B5-8900-A2200E8B5F08}"/>
              </a:ext>
            </a:extLst>
          </p:cNvPr>
          <p:cNvPicPr preferRelativeResize="0"/>
          <p:nvPr/>
        </p:nvPicPr>
        <p:blipFill>
          <a:blip r:embed="rId6"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8" name="Rectangle 7">
            <a:extLst>
              <a:ext uri="{FF2B5EF4-FFF2-40B4-BE49-F238E27FC236}">
                <a16:creationId xmlns:a16="http://schemas.microsoft.com/office/drawing/2014/main" id="{7F3A951F-A3EA-4AFC-9FDA-0C29D52BDFAA}"/>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3DEB4D95-CDCF-4A76-9785-42ECD3597F40}"/>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4F51410-0292-45DD-931E-AE84F250FDE2}"/>
              </a:ext>
            </a:extLst>
          </p:cNvPr>
          <p:cNvSpPr/>
          <p:nvPr/>
        </p:nvSpPr>
        <p:spPr>
          <a:xfrm>
            <a:off x="224725" y="410705"/>
            <a:ext cx="2107770" cy="112362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45"/>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246652" y="846032"/>
            <a:ext cx="7470291" cy="4297468"/>
          </a:xfrm>
          <a:prstGeom prst="rect">
            <a:avLst/>
          </a:prstGeom>
          <a:noFill/>
          <a:ln>
            <a:noFill/>
          </a:ln>
        </p:spPr>
      </p:pic>
      <p:sp>
        <p:nvSpPr>
          <p:cNvPr id="237" name="Google Shape;237;p45"/>
          <p:cNvSpPr txBox="1"/>
          <p:nvPr/>
        </p:nvSpPr>
        <p:spPr>
          <a:xfrm>
            <a:off x="396775" y="220425"/>
            <a:ext cx="73362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dirty="0"/>
              <a:t>Are we a people of conscious?</a:t>
            </a:r>
            <a:endParaRPr sz="2400" dirty="0"/>
          </a:p>
        </p:txBody>
      </p:sp>
      <p:pic>
        <p:nvPicPr>
          <p:cNvPr id="4" name="Shape 9" descr="CSCS logo (color).png">
            <a:extLst>
              <a:ext uri="{FF2B5EF4-FFF2-40B4-BE49-F238E27FC236}">
                <a16:creationId xmlns:a16="http://schemas.microsoft.com/office/drawing/2014/main" id="{CDADE2DA-8237-4A1F-B9DF-12EDB3A0194A}"/>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C8670AE6-04A1-4D55-B658-F75C1E57E728}"/>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0C248161-C5D0-4ADE-AFC1-A199AAA64EA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762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Open Mind: A Climate Ethic - Karenna Gore">
            <a:hlinkClick r:id="" action="ppaction://media"/>
            <a:extLst>
              <a:ext uri="{FF2B5EF4-FFF2-40B4-BE49-F238E27FC236}">
                <a16:creationId xmlns:a16="http://schemas.microsoft.com/office/drawing/2014/main" id="{3924CE57-DDE3-41B5-9A51-9F52878A2E55}"/>
              </a:ext>
            </a:extLst>
          </p:cNvPr>
          <p:cNvPicPr>
            <a:picLocks noRot="1" noChangeAspect="1"/>
          </p:cNvPicPr>
          <p:nvPr>
            <a:videoFile r:link="rId1"/>
          </p:nvPr>
        </p:nvPicPr>
        <p:blipFill>
          <a:blip r:embed="rId3"/>
          <a:stretch>
            <a:fillRect/>
          </a:stretch>
        </p:blipFill>
        <p:spPr>
          <a:xfrm>
            <a:off x="496824" y="704088"/>
            <a:ext cx="7892288" cy="4439412"/>
          </a:xfrm>
          <a:prstGeom prst="rect">
            <a:avLst/>
          </a:prstGeom>
        </p:spPr>
      </p:pic>
      <p:sp>
        <p:nvSpPr>
          <p:cNvPr id="3" name="TextBox 2">
            <a:extLst>
              <a:ext uri="{FF2B5EF4-FFF2-40B4-BE49-F238E27FC236}">
                <a16:creationId xmlns:a16="http://schemas.microsoft.com/office/drawing/2014/main" id="{8EA0688B-7F80-4FBB-BB0B-2CC7B4835E65}"/>
              </a:ext>
            </a:extLst>
          </p:cNvPr>
          <p:cNvSpPr txBox="1"/>
          <p:nvPr/>
        </p:nvSpPr>
        <p:spPr>
          <a:xfrm>
            <a:off x="265176" y="155448"/>
            <a:ext cx="5117363" cy="461665"/>
          </a:xfrm>
          <a:prstGeom prst="rect">
            <a:avLst/>
          </a:prstGeom>
          <a:noFill/>
        </p:spPr>
        <p:txBody>
          <a:bodyPr wrap="none" rtlCol="0">
            <a:spAutoFit/>
          </a:bodyPr>
          <a:lstStyle/>
          <a:p>
            <a:r>
              <a:rPr lang="en-US" sz="2400" dirty="0"/>
              <a:t>Leaving you with </a:t>
            </a:r>
            <a:r>
              <a:rPr lang="en-US" sz="2400" dirty="0" smtClean="0"/>
              <a:t>voices </a:t>
            </a:r>
            <a:r>
              <a:rPr lang="en-US" sz="2400" dirty="0"/>
              <a:t>: </a:t>
            </a:r>
            <a:r>
              <a:rPr lang="en-US" sz="2400" dirty="0" err="1">
                <a:solidFill>
                  <a:srgbClr val="0070C0"/>
                </a:solidFill>
              </a:rPr>
              <a:t>Korenna</a:t>
            </a:r>
            <a:r>
              <a:rPr lang="en-US" sz="2400" dirty="0">
                <a:solidFill>
                  <a:srgbClr val="0070C0"/>
                </a:solidFill>
              </a:rPr>
              <a:t> Gore</a:t>
            </a:r>
          </a:p>
        </p:txBody>
      </p:sp>
      <p:pic>
        <p:nvPicPr>
          <p:cNvPr id="4" name="Shape 9" descr="CSCS logo (color).png">
            <a:extLst>
              <a:ext uri="{FF2B5EF4-FFF2-40B4-BE49-F238E27FC236}">
                <a16:creationId xmlns:a16="http://schemas.microsoft.com/office/drawing/2014/main" id="{20CC2D6F-73BF-4635-A5CA-244D6692F72C}"/>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27DAEE20-FB1B-4C82-8C0D-936DE7B14F9C}"/>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A2465EE2-7155-4DCF-9538-5A2BE7CA0AA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4637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5"/>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225762" y="617113"/>
            <a:ext cx="5837301" cy="3230978"/>
          </a:xfrm>
          <a:prstGeom prst="rect">
            <a:avLst/>
          </a:prstGeom>
          <a:noFill/>
          <a:ln>
            <a:noFill/>
          </a:ln>
        </p:spPr>
      </p:pic>
      <p:sp>
        <p:nvSpPr>
          <p:cNvPr id="3" name="TextBox 2">
            <a:extLst>
              <a:ext uri="{FF2B5EF4-FFF2-40B4-BE49-F238E27FC236}">
                <a16:creationId xmlns:a16="http://schemas.microsoft.com/office/drawing/2014/main" id="{DE4EADE4-68F3-4659-98C2-D1120CD8332B}"/>
              </a:ext>
            </a:extLst>
          </p:cNvPr>
          <p:cNvSpPr txBox="1"/>
          <p:nvPr/>
        </p:nvSpPr>
        <p:spPr>
          <a:xfrm>
            <a:off x="265176" y="155448"/>
            <a:ext cx="4893584" cy="461665"/>
          </a:xfrm>
          <a:prstGeom prst="rect">
            <a:avLst/>
          </a:prstGeom>
          <a:noFill/>
        </p:spPr>
        <p:txBody>
          <a:bodyPr wrap="none" rtlCol="0">
            <a:spAutoFit/>
          </a:bodyPr>
          <a:lstStyle/>
          <a:p>
            <a:r>
              <a:rPr lang="en-US" sz="2400" dirty="0"/>
              <a:t>Leaving you with </a:t>
            </a:r>
            <a:r>
              <a:rPr lang="en-US" sz="2400" dirty="0" smtClean="0"/>
              <a:t>voices </a:t>
            </a:r>
            <a:r>
              <a:rPr lang="en-US" sz="2400" dirty="0"/>
              <a:t>: </a:t>
            </a:r>
            <a:r>
              <a:rPr lang="en-US" sz="2400" dirty="0">
                <a:solidFill>
                  <a:srgbClr val="0070C0"/>
                </a:solidFill>
              </a:rPr>
              <a:t>Pope Francis</a:t>
            </a:r>
          </a:p>
        </p:txBody>
      </p:sp>
      <p:pic>
        <p:nvPicPr>
          <p:cNvPr id="4" name="Shape 9" descr="CSCS logo (color).png">
            <a:extLst>
              <a:ext uri="{FF2B5EF4-FFF2-40B4-BE49-F238E27FC236}">
                <a16:creationId xmlns:a16="http://schemas.microsoft.com/office/drawing/2014/main" id="{B0D14325-FC49-49BA-95D9-7C16C251F7AD}"/>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738EDD20-EBD4-41CA-986A-8080A12C5BC7}"/>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E58F70A8-BB84-43D7-9797-38B6F7ADF24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t. Francis's Canticle of the Sun – Catholic Current">
            <a:extLst>
              <a:ext uri="{FF2B5EF4-FFF2-40B4-BE49-F238E27FC236}">
                <a16:creationId xmlns:a16="http://schemas.microsoft.com/office/drawing/2014/main" id="{8228864F-5A64-4605-8187-017DBAC91F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3131" y="2959099"/>
            <a:ext cx="4575767" cy="59207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704AF4-A3BF-45A8-80E9-97157402454C}"/>
              </a:ext>
            </a:extLst>
          </p:cNvPr>
          <p:cNvSpPr/>
          <p:nvPr/>
        </p:nvSpPr>
        <p:spPr>
          <a:xfrm>
            <a:off x="727407" y="997214"/>
            <a:ext cx="7494104" cy="830997"/>
          </a:xfrm>
          <a:prstGeom prst="rect">
            <a:avLst/>
          </a:prstGeom>
        </p:spPr>
        <p:txBody>
          <a:bodyPr wrap="square">
            <a:spAutoFit/>
          </a:bodyPr>
          <a:lstStyle/>
          <a:p>
            <a:r>
              <a:rPr lang="en-US" sz="2400" i="1" dirty="0">
                <a:solidFill>
                  <a:srgbClr val="000000"/>
                </a:solidFill>
                <a:latin typeface="Garamond" panose="02020404030301010803" pitchFamily="18" charset="0"/>
              </a:rPr>
              <a:t>“The earth, our home, is beginning to look more and more like an immense pile of filth” </a:t>
            </a:r>
            <a:endParaRPr lang="en-US" sz="2400" i="1" dirty="0"/>
          </a:p>
        </p:txBody>
      </p:sp>
      <p:sp>
        <p:nvSpPr>
          <p:cNvPr id="3" name="TextBox 2">
            <a:extLst>
              <a:ext uri="{FF2B5EF4-FFF2-40B4-BE49-F238E27FC236}">
                <a16:creationId xmlns:a16="http://schemas.microsoft.com/office/drawing/2014/main" id="{EBE9D188-D118-468E-A2F5-70FEB823E83D}"/>
              </a:ext>
            </a:extLst>
          </p:cNvPr>
          <p:cNvSpPr txBox="1"/>
          <p:nvPr/>
        </p:nvSpPr>
        <p:spPr>
          <a:xfrm>
            <a:off x="4945573" y="2064323"/>
            <a:ext cx="1366721" cy="369332"/>
          </a:xfrm>
          <a:prstGeom prst="rect">
            <a:avLst/>
          </a:prstGeom>
          <a:noFill/>
        </p:spPr>
        <p:txBody>
          <a:bodyPr wrap="none" rtlCol="0">
            <a:spAutoFit/>
          </a:bodyPr>
          <a:lstStyle/>
          <a:p>
            <a:r>
              <a:rPr lang="en-US" dirty="0"/>
              <a:t>Pope Francis</a:t>
            </a:r>
          </a:p>
        </p:txBody>
      </p:sp>
      <p:sp>
        <p:nvSpPr>
          <p:cNvPr id="4" name="TextBox 3">
            <a:extLst>
              <a:ext uri="{FF2B5EF4-FFF2-40B4-BE49-F238E27FC236}">
                <a16:creationId xmlns:a16="http://schemas.microsoft.com/office/drawing/2014/main" id="{0EF11931-0847-4540-AD30-98CCEBD65251}"/>
              </a:ext>
            </a:extLst>
          </p:cNvPr>
          <p:cNvSpPr txBox="1"/>
          <p:nvPr/>
        </p:nvSpPr>
        <p:spPr>
          <a:xfrm>
            <a:off x="265176" y="155448"/>
            <a:ext cx="4263603" cy="461665"/>
          </a:xfrm>
          <a:prstGeom prst="rect">
            <a:avLst/>
          </a:prstGeom>
          <a:noFill/>
        </p:spPr>
        <p:txBody>
          <a:bodyPr wrap="none" rtlCol="0">
            <a:spAutoFit/>
          </a:bodyPr>
          <a:lstStyle/>
          <a:p>
            <a:r>
              <a:rPr lang="en-US" sz="2400" dirty="0"/>
              <a:t>Leaving you </a:t>
            </a:r>
            <a:r>
              <a:rPr lang="en-US" sz="2400" dirty="0" smtClean="0"/>
              <a:t>voices </a:t>
            </a:r>
            <a:r>
              <a:rPr lang="en-US" sz="2400" dirty="0"/>
              <a:t>: </a:t>
            </a:r>
            <a:r>
              <a:rPr lang="en-US" sz="2400" dirty="0">
                <a:solidFill>
                  <a:srgbClr val="0070C0"/>
                </a:solidFill>
              </a:rPr>
              <a:t>Pope Francis</a:t>
            </a:r>
          </a:p>
        </p:txBody>
      </p:sp>
      <p:pic>
        <p:nvPicPr>
          <p:cNvPr id="5" name="Shape 9" descr="CSCS logo (color).png">
            <a:extLst>
              <a:ext uri="{FF2B5EF4-FFF2-40B4-BE49-F238E27FC236}">
                <a16:creationId xmlns:a16="http://schemas.microsoft.com/office/drawing/2014/main" id="{DF92FC4E-242F-4FB2-9BE8-1D190BB1BF78}"/>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6" name="Rectangle 5">
            <a:extLst>
              <a:ext uri="{FF2B5EF4-FFF2-40B4-BE49-F238E27FC236}">
                <a16:creationId xmlns:a16="http://schemas.microsoft.com/office/drawing/2014/main" id="{7398DE93-1696-4FA0-A2D3-EB13C35CBCC8}"/>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08AEDE36-EFD2-45F1-ACE9-708F2989226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7818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D2F6A5-B065-4EF1-A4A6-16849DDE8430}"/>
              </a:ext>
            </a:extLst>
          </p:cNvPr>
          <p:cNvGrpSpPr/>
          <p:nvPr/>
        </p:nvGrpSpPr>
        <p:grpSpPr>
          <a:xfrm>
            <a:off x="158297" y="1"/>
            <a:ext cx="8985702" cy="5143500"/>
            <a:chOff x="211063" y="1"/>
            <a:chExt cx="11980936" cy="6858000"/>
          </a:xfrm>
        </p:grpSpPr>
        <p:pic>
          <p:nvPicPr>
            <p:cNvPr id="3" name="Shape 9" descr="CSCS logo (color).png">
              <a:extLst>
                <a:ext uri="{FF2B5EF4-FFF2-40B4-BE49-F238E27FC236}">
                  <a16:creationId xmlns:a16="http://schemas.microsoft.com/office/drawing/2014/main" id="{B08B59A1-5319-4F98-8987-4B1B945B678F}"/>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211063" y="6205592"/>
              <a:ext cx="1904519" cy="524699"/>
            </a:xfrm>
            <a:prstGeom prst="rect">
              <a:avLst/>
            </a:prstGeom>
            <a:noFill/>
            <a:ln>
              <a:noFill/>
            </a:ln>
          </p:spPr>
        </p:pic>
        <p:sp>
          <p:nvSpPr>
            <p:cNvPr id="4" name="Rectangle 3">
              <a:extLst>
                <a:ext uri="{FF2B5EF4-FFF2-40B4-BE49-F238E27FC236}">
                  <a16:creationId xmlns:a16="http://schemas.microsoft.com/office/drawing/2014/main" id="{C055B1CE-0134-4435-BCE9-447641F374F2}"/>
                </a:ext>
              </a:extLst>
            </p:cNvPr>
            <p:cNvSpPr/>
            <p:nvPr/>
          </p:nvSpPr>
          <p:spPr>
            <a:xfrm>
              <a:off x="2266655" y="6579402"/>
              <a:ext cx="9095889" cy="1508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EBB93064-D7E5-4474-993D-E5CDC0113C6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48452" y="1"/>
              <a:ext cx="643547"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A616E8DD-1BCB-466B-BB34-2070A4BED39F}"/>
              </a:ext>
            </a:extLst>
          </p:cNvPr>
          <p:cNvSpPr txBox="1"/>
          <p:nvPr/>
        </p:nvSpPr>
        <p:spPr>
          <a:xfrm>
            <a:off x="367646" y="311085"/>
            <a:ext cx="7847814" cy="2862322"/>
          </a:xfrm>
          <a:prstGeom prst="rect">
            <a:avLst/>
          </a:prstGeom>
          <a:noFill/>
        </p:spPr>
        <p:txBody>
          <a:bodyPr wrap="square" rtlCol="0">
            <a:spAutoFit/>
          </a:bodyPr>
          <a:lstStyle/>
          <a:p>
            <a:r>
              <a:rPr lang="en-US" b="1" dirty="0"/>
              <a:t>Thanks &amp; Credit to:</a:t>
            </a:r>
          </a:p>
          <a:p>
            <a:endParaRPr lang="en-US" dirty="0"/>
          </a:p>
          <a:p>
            <a:r>
              <a:rPr lang="en-US" dirty="0"/>
              <a:t>Other CSCS staff – Doug Kaufman, Daniel Bellerose, </a:t>
            </a:r>
            <a:r>
              <a:rPr lang="en-US" dirty="0" err="1"/>
              <a:t>Sibonokuhle</a:t>
            </a:r>
            <a:r>
              <a:rPr lang="en-US" dirty="0"/>
              <a:t> Ncube; and the many students involved</a:t>
            </a:r>
          </a:p>
          <a:p>
            <a:endParaRPr lang="en-US" dirty="0"/>
          </a:p>
          <a:p>
            <a:r>
              <a:rPr lang="en-US" dirty="0"/>
              <a:t>Colleagues at Eastern Mennonite University, Mennonite Central Committee, Goshen </a:t>
            </a:r>
            <a:r>
              <a:rPr lang="en-US" dirty="0" smtClean="0"/>
              <a:t>College (</a:t>
            </a:r>
            <a:r>
              <a:rPr lang="en-US" dirty="0" err="1" smtClean="0"/>
              <a:t>Dula</a:t>
            </a:r>
            <a:r>
              <a:rPr lang="en-US" dirty="0" smtClean="0"/>
              <a:t>, </a:t>
            </a:r>
            <a:r>
              <a:rPr lang="en-US" dirty="0" err="1" smtClean="0"/>
              <a:t>Holsinger</a:t>
            </a:r>
            <a:r>
              <a:rPr lang="en-US" dirty="0" smtClean="0"/>
              <a:t>, and many others)</a:t>
            </a:r>
            <a:endParaRPr lang="en-US" dirty="0"/>
          </a:p>
          <a:p>
            <a:endParaRPr lang="en-US" dirty="0"/>
          </a:p>
          <a:p>
            <a:r>
              <a:rPr lang="en-US" dirty="0" smtClean="0"/>
              <a:t>Experts </a:t>
            </a:r>
            <a:r>
              <a:rPr lang="en-US" dirty="0"/>
              <a:t>in climate communication </a:t>
            </a:r>
            <a:r>
              <a:rPr lang="en-US" dirty="0" smtClean="0"/>
              <a:t>(Gardiner, </a:t>
            </a:r>
            <a:r>
              <a:rPr lang="en-US" dirty="0" err="1" smtClean="0"/>
              <a:t>Hayhoe</a:t>
            </a:r>
            <a:r>
              <a:rPr lang="en-US" dirty="0"/>
              <a:t>, Leiserowitz, </a:t>
            </a:r>
            <a:r>
              <a:rPr lang="en-US" dirty="0" err="1"/>
              <a:t>Maibach</a:t>
            </a:r>
            <a:r>
              <a:rPr lang="en-US" dirty="0"/>
              <a:t>, </a:t>
            </a:r>
            <a:r>
              <a:rPr lang="en-US" dirty="0" err="1"/>
              <a:t>etc</a:t>
            </a:r>
            <a:r>
              <a:rPr lang="en-US" dirty="0"/>
              <a:t>) whose ideas I’ve reflected in this presentation</a:t>
            </a:r>
          </a:p>
        </p:txBody>
      </p:sp>
    </p:spTree>
    <p:extLst>
      <p:ext uri="{BB962C8B-B14F-4D97-AF65-F5344CB8AC3E}">
        <p14:creationId xmlns:p14="http://schemas.microsoft.com/office/powerpoint/2010/main" val="34842970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0"/>
            <a:ext cx="183237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2971801" y="4958954"/>
            <a:ext cx="195117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750" dirty="0"/>
              <a:t>Photo: Science, v326 18 Dec 2009 p1646</a:t>
            </a:r>
          </a:p>
        </p:txBody>
      </p:sp>
      <p:sp>
        <p:nvSpPr>
          <p:cNvPr id="5" name="Rectangle 4">
            <a:extLst>
              <a:ext uri="{FF2B5EF4-FFF2-40B4-BE49-F238E27FC236}">
                <a16:creationId xmlns:a16="http://schemas.microsoft.com/office/drawing/2014/main" id="{297C71DC-DA89-42C7-A059-3E421B7E9521}"/>
              </a:ext>
            </a:extLst>
          </p:cNvPr>
          <p:cNvSpPr>
            <a:spLocks noChangeArrowheads="1"/>
          </p:cNvSpPr>
          <p:nvPr/>
        </p:nvSpPr>
        <p:spPr bwMode="auto">
          <a:xfrm>
            <a:off x="3438360" y="4146571"/>
            <a:ext cx="40938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600" dirty="0"/>
              <a:t>“For unto whomsoever much is given, of him shall be much required” (Luke 12:48)</a:t>
            </a:r>
          </a:p>
        </p:txBody>
      </p:sp>
      <p:pic>
        <p:nvPicPr>
          <p:cNvPr id="6" name="Shape 9" descr="CSCS logo (color).png">
            <a:extLst>
              <a:ext uri="{FF2B5EF4-FFF2-40B4-BE49-F238E27FC236}">
                <a16:creationId xmlns:a16="http://schemas.microsoft.com/office/drawing/2014/main" id="{1007410B-E5F8-42CF-82B0-1CDECDE0FC3D}"/>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7" name="Rectangle 6">
            <a:extLst>
              <a:ext uri="{FF2B5EF4-FFF2-40B4-BE49-F238E27FC236}">
                <a16:creationId xmlns:a16="http://schemas.microsoft.com/office/drawing/2014/main" id="{62D52F24-72F8-4A3A-9685-A028E0AB4F36}"/>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7E39E457-6EC3-428B-86A8-6A0ECAB708C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09CBC35-2E98-41DB-99EE-B37731829153}"/>
              </a:ext>
            </a:extLst>
          </p:cNvPr>
          <p:cNvSpPr/>
          <p:nvPr/>
        </p:nvSpPr>
        <p:spPr>
          <a:xfrm>
            <a:off x="3428999" y="398230"/>
            <a:ext cx="4572000" cy="2862322"/>
          </a:xfrm>
          <a:prstGeom prst="rect">
            <a:avLst/>
          </a:prstGeom>
        </p:spPr>
        <p:txBody>
          <a:bodyPr>
            <a:spAutoFit/>
          </a:bodyPr>
          <a:lstStyle/>
          <a:p>
            <a:r>
              <a:rPr lang="en-US" dirty="0">
                <a:solidFill>
                  <a:srgbClr val="3D3D3D"/>
                </a:solidFill>
                <a:latin typeface="Open Sans"/>
              </a:rPr>
              <a:t>“I think its quite conceivable that in terms of our legacy — how were thought of by future people — this might well be the defining issue of our generation. Our complacency about it will be seen in a similar way to the complacency of past generations about deep social problems such as slavery.”</a:t>
            </a:r>
          </a:p>
          <a:p>
            <a:endParaRPr lang="en-US" dirty="0">
              <a:solidFill>
                <a:srgbClr val="3D3D3D"/>
              </a:solidFill>
              <a:latin typeface="Open Sans"/>
            </a:endParaRPr>
          </a:p>
          <a:p>
            <a:r>
              <a:rPr lang="en-US" i="1" dirty="0">
                <a:solidFill>
                  <a:srgbClr val="3D3D3D"/>
                </a:solidFill>
                <a:latin typeface="Open Sans"/>
              </a:rPr>
              <a:t>Gardiner</a:t>
            </a:r>
            <a:endParaRPr lang="en-US" i="1" dirty="0"/>
          </a:p>
        </p:txBody>
      </p:sp>
    </p:spTree>
    <p:extLst>
      <p:ext uri="{BB962C8B-B14F-4D97-AF65-F5344CB8AC3E}">
        <p14:creationId xmlns:p14="http://schemas.microsoft.com/office/powerpoint/2010/main" val="23055313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192" y="343901"/>
            <a:ext cx="4572000" cy="507831"/>
          </a:xfrm>
          <a:prstGeom prst="rect">
            <a:avLst/>
          </a:prstGeom>
        </p:spPr>
        <p:txBody>
          <a:bodyPr>
            <a:spAutoFit/>
          </a:bodyPr>
          <a:lstStyle/>
          <a:p>
            <a:r>
              <a:rPr lang="en-US" sz="1350" b="1" dirty="0">
                <a:solidFill>
                  <a:srgbClr val="000000"/>
                </a:solidFill>
                <a:latin typeface="Calibri" panose="020F0502020204030204" pitchFamily="34" charset="0"/>
              </a:rPr>
              <a:t>Anabaptist Approaches to Creation Care </a:t>
            </a:r>
            <a:endParaRPr lang="en-US" sz="1350" dirty="0">
              <a:solidFill>
                <a:srgbClr val="000000"/>
              </a:solidFill>
              <a:latin typeface="Calibri" panose="020F0502020204030204" pitchFamily="34" charset="0"/>
            </a:endParaRPr>
          </a:p>
          <a:p>
            <a:r>
              <a:rPr lang="en-US" sz="1350" dirty="0">
                <a:solidFill>
                  <a:srgbClr val="000000"/>
                </a:solidFill>
                <a:latin typeface="Calibri" panose="020F0502020204030204" pitchFamily="34" charset="0"/>
              </a:rPr>
              <a:t>Peter </a:t>
            </a:r>
            <a:r>
              <a:rPr lang="en-US" sz="1350" dirty="0" err="1">
                <a:solidFill>
                  <a:srgbClr val="000000"/>
                </a:solidFill>
                <a:latin typeface="Calibri" panose="020F0502020204030204" pitchFamily="34" charset="0"/>
              </a:rPr>
              <a:t>Dula</a:t>
            </a:r>
            <a:r>
              <a:rPr lang="en-US" sz="1350" dirty="0">
                <a:solidFill>
                  <a:srgbClr val="000000"/>
                </a:solidFill>
                <a:latin typeface="Calibri" panose="020F0502020204030204" pitchFamily="34" charset="0"/>
              </a:rPr>
              <a:t> </a:t>
            </a:r>
            <a:endParaRPr lang="en-US" sz="1350" dirty="0"/>
          </a:p>
        </p:txBody>
      </p:sp>
      <p:sp>
        <p:nvSpPr>
          <p:cNvPr id="3" name="Rectangle 2"/>
          <p:cNvSpPr/>
          <p:nvPr/>
        </p:nvSpPr>
        <p:spPr>
          <a:xfrm>
            <a:off x="253492" y="1071340"/>
            <a:ext cx="7811008" cy="3208571"/>
          </a:xfrm>
          <a:prstGeom prst="rect">
            <a:avLst/>
          </a:prstGeom>
        </p:spPr>
        <p:txBody>
          <a:bodyPr wrap="square">
            <a:spAutoFit/>
          </a:bodyPr>
          <a:lstStyle/>
          <a:p>
            <a:r>
              <a:rPr lang="en-US" sz="1350" b="1" i="1" dirty="0">
                <a:solidFill>
                  <a:srgbClr val="000000"/>
                </a:solidFill>
                <a:latin typeface="Calibri" panose="020F0502020204030204" pitchFamily="34" charset="0"/>
              </a:rPr>
              <a:t>A Future for Anabaptist Environmental Ethics </a:t>
            </a:r>
            <a:endParaRPr lang="en-US" sz="1350" i="1" dirty="0">
              <a:solidFill>
                <a:srgbClr val="000000"/>
              </a:solidFill>
              <a:latin typeface="Calibri" panose="020F0502020204030204" pitchFamily="34" charset="0"/>
            </a:endParaRPr>
          </a:p>
          <a:p>
            <a:r>
              <a:rPr lang="en-US" sz="1350" dirty="0">
                <a:solidFill>
                  <a:srgbClr val="000000"/>
                </a:solidFill>
                <a:latin typeface="Calibri" panose="020F0502020204030204" pitchFamily="34" charset="0"/>
              </a:rPr>
              <a:t>So is there particular Anabaptist or Mennonite approach to issues of environmental ethics? Some essence or common ground that links the variety I have tried to outline? The time is long past, or ought to be, when Anabaptist theologians had the temerity to narrow the tributaries of Anabaptism into one stream. Anabaptism is, and always has been a complex, diverse and contested movement. There is no reason to think that its reflection on the environmental crises of our time would be any different. The most I am willing to claim is that each of these widely shared approaches draw on particular aspect of the long argument that is Anabaptism. Stewardship is influenced by Anabaptist theological concerns about conventional theologies of creation. Eco-justice and eco-spirituality are turned in nonviolent directions. Agrarianism inherits and modifies Anabaptism’s rural heritage. Watershed Discipleship builds on Anabaptist ecclesiological affection for local and anti-statist forms of politics. </a:t>
            </a:r>
          </a:p>
          <a:p>
            <a:endParaRPr lang="en-US" sz="1350" dirty="0">
              <a:solidFill>
                <a:srgbClr val="000000"/>
              </a:solidFill>
              <a:latin typeface="Calibri" panose="020F0502020204030204" pitchFamily="34" charset="0"/>
            </a:endParaRPr>
          </a:p>
          <a:p>
            <a:r>
              <a:rPr lang="en-US" sz="1350" dirty="0">
                <a:solidFill>
                  <a:srgbClr val="FF0000"/>
                </a:solidFill>
                <a:latin typeface="Calibri" panose="020F0502020204030204" pitchFamily="34" charset="0"/>
              </a:rPr>
              <a:t>Jenkins thought that the Anabaptists were most at home in the stewardship model. I have argued that much of contemporary Anabaptist theology in fact draws more upon the model of eco-spirituality</a:t>
            </a:r>
            <a:r>
              <a:rPr lang="en-US" sz="1350" dirty="0">
                <a:solidFill>
                  <a:srgbClr val="000000"/>
                </a:solidFill>
                <a:latin typeface="Calibri" panose="020F0502020204030204" pitchFamily="34" charset="0"/>
              </a:rPr>
              <a:t>, though in different ways. In conclusion, I want to say a bit about why that shift may have happened. </a:t>
            </a:r>
            <a:endParaRPr lang="en-US" sz="1350" dirty="0"/>
          </a:p>
        </p:txBody>
      </p:sp>
      <p:pic>
        <p:nvPicPr>
          <p:cNvPr id="4" name="Shape 9" descr="CSCS logo (color).png">
            <a:extLst>
              <a:ext uri="{FF2B5EF4-FFF2-40B4-BE49-F238E27FC236}">
                <a16:creationId xmlns:a16="http://schemas.microsoft.com/office/drawing/2014/main" id="{15FAE55B-B2BE-4E7E-A899-0A69B7E5FD3E}"/>
              </a:ext>
            </a:extLst>
          </p:cNvPr>
          <p:cNvPicPr preferRelativeResize="0"/>
          <p:nvPr/>
        </p:nvPicPr>
        <p:blipFill>
          <a:blip r:embed="rId2"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5E61EA92-2B41-4892-B87F-959F6505E487}"/>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FF5409A4-3F62-4202-8541-0EF6EC02A41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3130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9EEDE9-9EFD-4245-B8F3-96B135E4B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pic>
        <p:nvPicPr>
          <p:cNvPr id="5" name="Picture 4">
            <a:extLst>
              <a:ext uri="{FF2B5EF4-FFF2-40B4-BE49-F238E27FC236}">
                <a16:creationId xmlns:a16="http://schemas.microsoft.com/office/drawing/2014/main" id="{2692610C-32E4-4F8E-8559-76F57C4B5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4" name="TextBox 3">
            <a:extLst>
              <a:ext uri="{FF2B5EF4-FFF2-40B4-BE49-F238E27FC236}">
                <a16:creationId xmlns:a16="http://schemas.microsoft.com/office/drawing/2014/main" id="{8B430D6B-C2C5-4797-83E6-7E4ED340D578}"/>
              </a:ext>
            </a:extLst>
          </p:cNvPr>
          <p:cNvSpPr txBox="1"/>
          <p:nvPr/>
        </p:nvSpPr>
        <p:spPr>
          <a:xfrm>
            <a:off x="158298" y="299966"/>
            <a:ext cx="8363611" cy="507831"/>
          </a:xfrm>
          <a:prstGeom prst="rect">
            <a:avLst/>
          </a:prstGeom>
          <a:solidFill>
            <a:schemeClr val="bg1"/>
          </a:solidFill>
        </p:spPr>
        <p:txBody>
          <a:bodyPr wrap="square">
            <a:spAutoFit/>
          </a:bodyPr>
          <a:lstStyle/>
          <a:p>
            <a:r>
              <a:rPr lang="en-US" sz="2700" dirty="0">
                <a:solidFill>
                  <a:srgbClr val="009BD2"/>
                </a:solidFill>
                <a:latin typeface="Segoe UI" panose="020B0502040204020203" pitchFamily="34" charset="0"/>
                <a:cs typeface="Segoe UI" panose="020B0502040204020203" pitchFamily="34" charset="0"/>
              </a:rPr>
              <a:t>Right and Wrong in a Warming World</a:t>
            </a:r>
          </a:p>
        </p:txBody>
      </p:sp>
      <p:pic>
        <p:nvPicPr>
          <p:cNvPr id="6" name="Shape 9" descr="CSCS logo (color).png">
            <a:extLst>
              <a:ext uri="{FF2B5EF4-FFF2-40B4-BE49-F238E27FC236}">
                <a16:creationId xmlns:a16="http://schemas.microsoft.com/office/drawing/2014/main" id="{AB9B9739-2BF2-47F3-A044-AF097D6FD1E4}"/>
              </a:ext>
            </a:extLst>
          </p:cNvPr>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7" name="Rectangle 6">
            <a:extLst>
              <a:ext uri="{FF2B5EF4-FFF2-40B4-BE49-F238E27FC236}">
                <a16:creationId xmlns:a16="http://schemas.microsoft.com/office/drawing/2014/main" id="{7EA8F460-9D24-4AAE-A0D4-F775E9CF9B68}"/>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70DB9CA3-611C-42E0-836A-C7CBDB2C136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8413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6.googleusercontent.com/Ah-AucRR_hvzb5-2sZuiJYva5Uz_STCW0DdacTQ2KXjyE8xEZHVk7yp0X71TUJ2n41AfodMwY54k1PE4iAhROohTpjvocD8z79BTtBMys2iMA2-hKqXhTDacJKDel-frZCxMTBKmwYo">
            <a:extLst>
              <a:ext uri="{FF2B5EF4-FFF2-40B4-BE49-F238E27FC236}">
                <a16:creationId xmlns:a16="http://schemas.microsoft.com/office/drawing/2014/main" id="{53BC4BAC-1B4E-4028-A4BF-A877A3846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492" y="559490"/>
            <a:ext cx="7407507" cy="40947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38BB1B-DAD3-4CED-83E2-4A478015D4EB}"/>
              </a:ext>
            </a:extLst>
          </p:cNvPr>
          <p:cNvSpPr txBox="1"/>
          <p:nvPr/>
        </p:nvSpPr>
        <p:spPr>
          <a:xfrm>
            <a:off x="169087" y="78148"/>
            <a:ext cx="2863797" cy="461665"/>
          </a:xfrm>
          <a:prstGeom prst="rect">
            <a:avLst/>
          </a:prstGeom>
          <a:noFill/>
        </p:spPr>
        <p:txBody>
          <a:bodyPr wrap="none" rtlCol="0">
            <a:spAutoFit/>
          </a:bodyPr>
          <a:lstStyle/>
          <a:p>
            <a:r>
              <a:rPr lang="en-US" sz="2400" dirty="0"/>
              <a:t>It wasn’t about this…</a:t>
            </a:r>
          </a:p>
        </p:txBody>
      </p:sp>
      <p:pic>
        <p:nvPicPr>
          <p:cNvPr id="4" name="Shape 9" descr="CSCS logo (color).png">
            <a:extLst>
              <a:ext uri="{FF2B5EF4-FFF2-40B4-BE49-F238E27FC236}">
                <a16:creationId xmlns:a16="http://schemas.microsoft.com/office/drawing/2014/main" id="{578D153D-D8DE-4570-B233-A611D73AC4FA}"/>
              </a:ext>
            </a:extLst>
          </p:cNvPr>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58298" y="4654195"/>
            <a:ext cx="1428389" cy="393524"/>
          </a:xfrm>
          <a:prstGeom prst="rect">
            <a:avLst/>
          </a:prstGeom>
          <a:noFill/>
          <a:ln>
            <a:noFill/>
          </a:ln>
        </p:spPr>
      </p:pic>
      <p:sp>
        <p:nvSpPr>
          <p:cNvPr id="5" name="Rectangle 4">
            <a:extLst>
              <a:ext uri="{FF2B5EF4-FFF2-40B4-BE49-F238E27FC236}">
                <a16:creationId xmlns:a16="http://schemas.microsoft.com/office/drawing/2014/main" id="{126E561A-F29B-4D2C-B293-DE0333FD85BC}"/>
              </a:ext>
            </a:extLst>
          </p:cNvPr>
          <p:cNvSpPr/>
          <p:nvPr/>
        </p:nvSpPr>
        <p:spPr>
          <a:xfrm>
            <a:off x="1699992" y="4934552"/>
            <a:ext cx="6821917" cy="1131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2" descr="https://lh3.googleusercontent.com/D3uEiiv2IwXPBewKxXonJPNKqwv4zvfdh5_w5h4_w3YnkQOAefUZmVAbS4IVKxCM2t4a9uWe-yQRBLX6UuJCUdUe23M4ATh1JndQzQpU7NHrXINMOPLvOG8zjC3AnmxdEjwIfPQ">
            <a:extLst>
              <a:ext uri="{FF2B5EF4-FFF2-40B4-BE49-F238E27FC236}">
                <a16:creationId xmlns:a16="http://schemas.microsoft.com/office/drawing/2014/main" id="{CD49B1C5-12B0-480B-A3FB-12190057469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61340" y="1"/>
            <a:ext cx="4826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95914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68dcdc21-6e36-482c-8611-1d1f85cbea53"/>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Parcel</Template>
  <TotalTime>10502</TotalTime>
  <Words>3479</Words>
  <Application>Microsoft Office PowerPoint</Application>
  <PresentationFormat>On-screen Show (16:9)</PresentationFormat>
  <Paragraphs>248</Paragraphs>
  <Slides>78</Slides>
  <Notes>20</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78</vt:i4>
      </vt:variant>
    </vt:vector>
  </HeadingPairs>
  <TitlesOfParts>
    <vt:vector size="92" baseType="lpstr">
      <vt:lpstr>Garamond</vt:lpstr>
      <vt:lpstr>Helvetica Neue</vt:lpstr>
      <vt:lpstr>Open Sans</vt:lpstr>
      <vt:lpstr>Georgia</vt:lpstr>
      <vt:lpstr>AGaramond-Regular</vt:lpstr>
      <vt:lpstr>Gill Sans MT</vt:lpstr>
      <vt:lpstr>Segoe UI</vt:lpstr>
      <vt:lpstr>Arial</vt:lpstr>
      <vt:lpstr>Roboto</vt:lpstr>
      <vt:lpstr>Calibri</vt:lpstr>
      <vt:lpstr>Tahoma</vt:lpstr>
      <vt:lpstr>Times New Roman</vt:lpstr>
      <vt:lpstr>Ashbury</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Percent of Mennonites across Four Christian Environmental Views (n=7294)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S. Graber Neufeld</dc:creator>
  <cp:lastModifiedBy>Doug Graber Neufeld</cp:lastModifiedBy>
  <cp:revision>84</cp:revision>
  <dcterms:modified xsi:type="dcterms:W3CDTF">2021-02-25T13:51:44Z</dcterms:modified>
</cp:coreProperties>
</file>